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31.png" ContentType="image/png"/>
  <Override PartName="/ppt/media/image15.png" ContentType="image/png"/>
  <Override PartName="/ppt/media/image1.png" ContentType="image/png"/>
  <Override PartName="/ppt/media/image40.png" ContentType="image/png"/>
  <Override PartName="/ppt/media/image24.png" ContentType="image/png"/>
  <Override PartName="/ppt/media/image49.png" ContentType="image/png"/>
  <Override PartName="/ppt/media/image58.png" ContentType="image/png"/>
  <Override PartName="/ppt/media/image33.png" ContentType="image/png"/>
  <Override PartName="/ppt/media/image17.png" ContentType="image/png"/>
  <Override PartName="/ppt/media/image3.png" ContentType="image/png"/>
  <Override PartName="/ppt/media/image42.png" ContentType="image/png"/>
  <Override PartName="/ppt/media/image26.png" ContentType="image/png"/>
  <Override PartName="/ppt/media/image51.png" ContentType="image/png"/>
  <Override PartName="/ppt/media/image35.png" ContentType="image/png"/>
  <Override PartName="/ppt/media/image10.png" ContentType="image/png"/>
  <Override PartName="/ppt/media/image19.png" ContentType="image/png"/>
  <Override PartName="/ppt/media/image5.png" ContentType="image/png"/>
  <Override PartName="/ppt/media/image44.png" ContentType="image/png"/>
  <Override PartName="/ppt/media/image28.png" ContentType="image/png"/>
  <Override PartName="/ppt/media/image53.png" ContentType="image/png"/>
  <Override PartName="/ppt/media/image37.png" ContentType="image/png"/>
  <Override PartName="/ppt/media/image1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55.png" ContentType="image/png"/>
  <Override PartName="/ppt/media/image30.png" ContentType="image/png"/>
  <Override PartName="/ppt/media/image39.png" ContentType="image/png"/>
  <Override PartName="/ppt/media/image14.png" ContentType="image/png"/>
  <Override PartName="/ppt/media/image9.png" ContentType="image/png"/>
  <Override PartName="/ppt/media/image48.png" ContentType="image/png"/>
  <Override PartName="/ppt/media/image23.png" ContentType="image/png"/>
  <Override PartName="/ppt/media/image57.png" ContentType="image/png"/>
  <Override PartName="/ppt/media/image32.png" ContentType="image/png"/>
  <Override PartName="/ppt/media/image16.png" ContentType="image/png"/>
  <Override PartName="/ppt/media/image2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43.png" ContentType="image/png"/>
  <Override PartName="/ppt/media/image27.png" ContentType="image/png"/>
  <Override PartName="/ppt/media/image52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54.png" ContentType="image/png"/>
  <Override PartName="/ppt/media/image13.png" ContentType="image/png"/>
  <Override PartName="/ppt/media/image38.png" ContentType="image/png"/>
  <Override PartName="/ppt/media/image8.png" ContentType="image/png"/>
  <Override PartName="/ppt/media/image22.png" ContentType="image/png"/>
  <Override PartName="/ppt/media/image47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F428B16-F88F-40D3-9584-CCC554B9D4C6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BCF8815-656B-467C-9187-5B7CDD33A587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CF91C8D-A7FC-44EB-8048-84A428D5A6F4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846F499-B4ED-4F2F-9773-DA5D3773794B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AF8AB75-2488-41CE-8F66-2AB1CCA59068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A804B98-3E31-4D7D-854F-F4437B3008E3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91F09C4-C85C-4865-A77D-40C5420A5883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6.11.15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0BB2FC7-3A51-4522-8AA9-D59A059ACC9A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6.11.15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301FFE0-81A6-428A-A5CB-0168EA4FE15D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14200" y="142920"/>
            <a:ext cx="8786520" cy="9284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e46c0a"/>
                </a:solidFill>
                <a:latin typeface="Calibri"/>
              </a:rPr>
              <a:t>Электронная библиотека издательства ЮРАЙТ</a:t>
            </a:r>
            <a:r>
              <a:rPr b="1" lang="ru-RU" sz="3200">
                <a:solidFill>
                  <a:srgbClr val="e46c0a"/>
                </a:solidFill>
                <a:latin typeface="Calibri"/>
              </a:rPr>
              <a:t>
</a:t>
            </a:r>
            <a:r>
              <a:rPr b="1" lang="ru-RU" sz="3200">
                <a:solidFill>
                  <a:srgbClr val="e46c0a"/>
                </a:solidFill>
                <a:latin typeface="Calibri"/>
              </a:rPr>
              <a:t>ОБЩИЕ СВЕДЕНИЯ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214200" y="1357200"/>
            <a:ext cx="8786520" cy="107136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В электронной библиотеке Юрайт представлены все книги издательства.  Первые 10% текста каждого издания доступно для всех пользователей Internet  режиме «ознакомиться»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214200" y="2714760"/>
            <a:ext cx="8786520" cy="149976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Полные тексты избранных изданий предоставляются по подписке всем пользователям  </a:t>
            </a:r>
            <a:r>
              <a:rPr b="1" i="1" lang="ru-RU" sz="2000">
                <a:solidFill>
                  <a:srgbClr val="984807"/>
                </a:solidFill>
                <a:latin typeface="Calibri"/>
              </a:rPr>
              <a:t>ВУЗа, заключившего договор на использование электронной библиотеки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  </a:t>
            </a:r>
            <a:r>
              <a:rPr b="1" lang="ru-RU">
                <a:solidFill>
                  <a:srgbClr val="e46c0a"/>
                </a:solidFill>
                <a:latin typeface="Calibri"/>
              </a:rPr>
              <a:t>Книги, к которым возможен «полнотекстовый» доступ находятся в отдельном каталоге и отмечены значком </a:t>
            </a:r>
            <a:r>
              <a:rPr b="1" i="1" lang="ru-RU">
                <a:solidFill>
                  <a:srgbClr val="e46c0a"/>
                </a:solidFill>
                <a:latin typeface="Calibri"/>
              </a:rPr>
              <a:t>«Читать»</a:t>
            </a:r>
            <a:endParaRPr/>
          </a:p>
        </p:txBody>
      </p:sp>
      <p:sp>
        <p:nvSpPr>
          <p:cNvPr id="86" name="CustomShape 4"/>
          <p:cNvSpPr/>
          <p:nvPr/>
        </p:nvSpPr>
        <p:spPr>
          <a:xfrm>
            <a:off x="142920" y="4429080"/>
            <a:ext cx="8786520" cy="192852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Доступ осуществляется: 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 </a:t>
            </a:r>
            <a:r>
              <a:rPr b="1" lang="ru-RU">
                <a:solidFill>
                  <a:srgbClr val="e46c0a"/>
                </a:solidFill>
                <a:latin typeface="Calibri"/>
              </a:rPr>
              <a:t>С территории университета и филиалов  («из стен ВУЗа») – без обязательной регистрации  и  авторизации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 </a:t>
            </a:r>
            <a:r>
              <a:rPr b="1" lang="ru-RU">
                <a:solidFill>
                  <a:srgbClr val="e46c0a"/>
                </a:solidFill>
                <a:latin typeface="Calibri"/>
              </a:rPr>
              <a:t>Удаленно через  Internet («из дома») только авторизованным пользователям, прошедшим процедуру первичной регистрации на территории университета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6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7884360" y="1124640"/>
            <a:ext cx="935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44" name="TextShape 2"/>
          <p:cNvSpPr txBox="1"/>
          <p:nvPr/>
        </p:nvSpPr>
        <p:spPr>
          <a:xfrm>
            <a:off x="5072040" y="0"/>
            <a:ext cx="338400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 преподавателя</a:t>
            </a:r>
            <a:endParaRPr/>
          </a:p>
        </p:txBody>
      </p:sp>
      <p:sp>
        <p:nvSpPr>
          <p:cNvPr id="145" name="CustomShape 3"/>
          <p:cNvSpPr/>
          <p:nvPr/>
        </p:nvSpPr>
        <p:spPr>
          <a:xfrm rot="10800000">
            <a:off x="6732720" y="620640"/>
            <a:ext cx="1151640" cy="863640"/>
          </a:xfrm>
          <a:prstGeom prst="bentConnector3">
            <a:avLst>
              <a:gd fmla="val 50000" name="adj1"/>
            </a:avLst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14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404640"/>
            <a:ext cx="5552640" cy="418104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pic>
        <p:nvPicPr>
          <p:cNvPr descr="" id="14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61080" y="4653000"/>
            <a:ext cx="5182560" cy="196056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148" name="CustomShape 4"/>
          <p:cNvSpPr/>
          <p:nvPr/>
        </p:nvSpPr>
        <p:spPr>
          <a:xfrm>
            <a:off x="6858000" y="1772640"/>
            <a:ext cx="2071440" cy="2102400"/>
          </a:xfrm>
          <a:prstGeom prst="rect">
            <a:avLst/>
          </a:prstGeom>
          <a:solidFill>
            <a:srgbClr val="f2f2f2"/>
          </a:solidFill>
          <a:ln w="12600">
            <a:solidFill>
              <a:srgbClr val="e46c0a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Дисциплины – 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обязательное дополнительное поле </a:t>
            </a:r>
            <a:r>
              <a:rPr b="1" lang="ru-RU">
                <a:solidFill>
                  <a:srgbClr val="e46c0a"/>
                </a:solidFill>
                <a:latin typeface="Calibri"/>
              </a:rPr>
              <a:t>при регистрации преподавателя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323640" y="5301360"/>
            <a:ext cx="5256360" cy="1461960"/>
          </a:xfrm>
          <a:prstGeom prst="rect">
            <a:avLst/>
          </a:prstGeom>
          <a:solidFill>
            <a:srgbClr val="f2f2f2"/>
          </a:solidFill>
          <a:ln>
            <a:solidFill>
              <a:srgbClr val="e46c0a"/>
            </a:solidFill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Для того чтобы выбрать несколько дисциплин, нужно найти их в списке, затем нажать последовательно на каждую левой кнопкой мыши, зажимая при этом клавишу «Ctrl». Для завершения нажать на «выбор».</a:t>
            </a:r>
            <a:endParaRPr/>
          </a:p>
        </p:txBody>
      </p:sp>
      <p:sp>
        <p:nvSpPr>
          <p:cNvPr id="150" name="CustomShape 6"/>
          <p:cNvSpPr/>
          <p:nvPr/>
        </p:nvSpPr>
        <p:spPr>
          <a:xfrm flipV="1">
            <a:off x="5643720" y="5572080"/>
            <a:ext cx="499680" cy="428400"/>
          </a:xfrm>
          <a:prstGeom prst="bentConnector3">
            <a:avLst>
              <a:gd fmla="val 50000" name="adj1"/>
            </a:avLst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6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7884360" y="1124640"/>
            <a:ext cx="935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53" name="CustomShape 2"/>
          <p:cNvSpPr/>
          <p:nvPr/>
        </p:nvSpPr>
        <p:spPr>
          <a:xfrm>
            <a:off x="5500800" y="0"/>
            <a:ext cx="2571480" cy="42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CustomShape 3"/>
          <p:cNvSpPr/>
          <p:nvPr/>
        </p:nvSpPr>
        <p:spPr>
          <a:xfrm rot="10800000">
            <a:off x="5358240" y="642600"/>
            <a:ext cx="2526120" cy="841680"/>
          </a:xfrm>
          <a:prstGeom prst="bentConnector3">
            <a:avLst>
              <a:gd fmla="val 50000" name="adj1"/>
            </a:avLst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55" name="CustomShape 4"/>
          <p:cNvSpPr/>
          <p:nvPr/>
        </p:nvSpPr>
        <p:spPr>
          <a:xfrm>
            <a:off x="323640" y="4929120"/>
            <a:ext cx="6033960" cy="1736280"/>
          </a:xfrm>
          <a:prstGeom prst="rect">
            <a:avLst/>
          </a:prstGeom>
          <a:solidFill>
            <a:srgbClr val="f2f2f2"/>
          </a:solidFill>
          <a:ln>
            <a:solidFill>
              <a:srgbClr val="e46c0a"/>
            </a:solidFill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Для того,  чтобы Сотрудник Юрайт, мог связаться с Вами, просим указывать контактный телефон. Телефон вводится в формате 10 знаков, без «8», без скобок и иных знаков.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Далее Вы можете выбрать дополнительные характеристики указанного номера (личный, служебный, общий/основной или дополнительный)</a:t>
            </a:r>
            <a:endParaRPr/>
          </a:p>
        </p:txBody>
      </p:sp>
      <p:pic>
        <p:nvPicPr>
          <p:cNvPr descr="" id="15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8040" y="142920"/>
            <a:ext cx="4587840" cy="4871520"/>
          </a:xfrm>
          <a:prstGeom prst="rect">
            <a:avLst/>
          </a:prstGeom>
          <a:ln w="9360">
            <a:solidFill>
              <a:srgbClr val="e46c0a"/>
            </a:solidFill>
            <a:miter/>
          </a:ln>
        </p:spPr>
      </p:pic>
      <p:sp>
        <p:nvSpPr>
          <p:cNvPr id="157" name="CustomShape 5"/>
          <p:cNvSpPr/>
          <p:nvPr/>
        </p:nvSpPr>
        <p:spPr>
          <a:xfrm>
            <a:off x="5500800" y="1714320"/>
            <a:ext cx="3285720" cy="299988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Пользователям, зарегистрированным как «Библиотекарь» система позволяет формировать статистические отчеты по посещению электронной библиотеки.  Такие пользователи подтверждаются только сотрудником Юрайт</a:t>
            </a:r>
            <a:endParaRPr/>
          </a:p>
        </p:txBody>
      </p:sp>
      <p:sp>
        <p:nvSpPr>
          <p:cNvPr id="158" name="CustomShape 6"/>
          <p:cNvSpPr/>
          <p:nvPr/>
        </p:nvSpPr>
        <p:spPr>
          <a:xfrm rot="10800000">
            <a:off x="4072320" y="714240"/>
            <a:ext cx="1642680" cy="999720"/>
          </a:xfrm>
          <a:prstGeom prst="bentConnector3">
            <a:avLst>
              <a:gd fmla="val 50000" name="adj1"/>
            </a:avLst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59" name="CustomShape 7"/>
          <p:cNvSpPr/>
          <p:nvPr/>
        </p:nvSpPr>
        <p:spPr>
          <a:xfrm>
            <a:off x="2357280" y="642960"/>
            <a:ext cx="1642680" cy="4284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60" name="CustomShape 8"/>
          <p:cNvSpPr/>
          <p:nvPr/>
        </p:nvSpPr>
        <p:spPr>
          <a:xfrm>
            <a:off x="2286000" y="3071880"/>
            <a:ext cx="2714400" cy="9284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61" name="CustomShape 9"/>
          <p:cNvSpPr/>
          <p:nvPr/>
        </p:nvSpPr>
        <p:spPr>
          <a:xfrm flipV="1">
            <a:off x="500040" y="3857400"/>
            <a:ext cx="1714320" cy="114264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62" name="TextShape 10"/>
          <p:cNvSpPr txBox="1"/>
          <p:nvPr/>
        </p:nvSpPr>
        <p:spPr>
          <a:xfrm>
            <a:off x="5143680" y="0"/>
            <a:ext cx="3999960" cy="499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Регистрация библиотекаря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2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7358040" y="1000080"/>
            <a:ext cx="719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65" name="TextShape 2"/>
          <p:cNvSpPr txBox="1"/>
          <p:nvPr/>
        </p:nvSpPr>
        <p:spPr>
          <a:xfrm>
            <a:off x="4860000" y="0"/>
            <a:ext cx="403200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Авторизация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2214720" y="4286160"/>
            <a:ext cx="6714720" cy="228564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После прохождения авторизации, пользователю ВУЗа, оформившего подписку в электронной библиотеке становятся доступными: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ru-RU">
                <a:solidFill>
                  <a:srgbClr val="e46c0a"/>
                </a:solidFill>
                <a:latin typeface="Calibri"/>
              </a:rPr>
              <a:t> </a:t>
            </a:r>
            <a:r>
              <a:rPr b="1" lang="ru-RU">
                <a:solidFill>
                  <a:srgbClr val="e46c0a"/>
                </a:solidFill>
                <a:latin typeface="Calibri"/>
              </a:rPr>
              <a:t>«Каталог ВУЗа». Все книги в этом каталоге отмечены значком «читать», т.е. пользователю доступны полные тексты изданий.  Каталог вуза доступен после авторизации в любой точке Internet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ru-RU">
                <a:solidFill>
                  <a:srgbClr val="e46c0a"/>
                </a:solidFill>
                <a:latin typeface="Calibri"/>
              </a:rPr>
              <a:t>Сервисы  работы с текстом – «закладки» и «цитаты».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7" name="CustomShape 4"/>
          <p:cNvSpPr/>
          <p:nvPr/>
        </p:nvSpPr>
        <p:spPr>
          <a:xfrm>
            <a:off x="142920" y="2000160"/>
            <a:ext cx="1714320" cy="24285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pic>
        <p:nvPicPr>
          <p:cNvPr descr="" id="16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20" y="500040"/>
            <a:ext cx="5754240" cy="2338560"/>
          </a:xfrm>
          <a:prstGeom prst="rect">
            <a:avLst/>
          </a:prstGeom>
          <a:ln w="19080">
            <a:solidFill>
              <a:srgbClr val="e46c0a"/>
            </a:solidFill>
            <a:miter/>
          </a:ln>
        </p:spPr>
      </p:pic>
      <p:sp>
        <p:nvSpPr>
          <p:cNvPr id="169" name="Line 5"/>
          <p:cNvSpPr/>
          <p:nvPr/>
        </p:nvSpPr>
        <p:spPr>
          <a:xfrm>
            <a:off x="2357280" y="5429160"/>
            <a:ext cx="157176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pic>
        <p:nvPicPr>
          <p:cNvPr descr="" id="170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85880" y="4786200"/>
            <a:ext cx="1136160" cy="187128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6"/>
          <p:cNvSpPr/>
          <p:nvPr/>
        </p:nvSpPr>
        <p:spPr>
          <a:xfrm>
            <a:off x="714240" y="6143760"/>
            <a:ext cx="1356840" cy="49968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72" name="CustomShape 7"/>
          <p:cNvSpPr/>
          <p:nvPr/>
        </p:nvSpPr>
        <p:spPr>
          <a:xfrm flipV="1" rot="5400000">
            <a:off x="1464120" y="4464360"/>
            <a:ext cx="928440" cy="85680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072200" y="0"/>
            <a:ext cx="2071440" cy="356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Работа с книгой</a:t>
            </a:r>
            <a:endParaRPr/>
          </a:p>
        </p:txBody>
      </p:sp>
      <p:pic>
        <p:nvPicPr>
          <p:cNvPr descr="" id="17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" y="285840"/>
            <a:ext cx="8829360" cy="2009520"/>
          </a:xfrm>
          <a:prstGeom prst="rect">
            <a:avLst/>
          </a:prstGeom>
          <a:ln w="9360">
            <a:solidFill>
              <a:srgbClr val="e46c0a"/>
            </a:solidFill>
            <a:miter/>
          </a:ln>
        </p:spPr>
      </p:pic>
      <p:pic>
        <p:nvPicPr>
          <p:cNvPr descr="" id="17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2357280"/>
            <a:ext cx="7572240" cy="4296960"/>
          </a:xfrm>
          <a:prstGeom prst="rect">
            <a:avLst/>
          </a:prstGeom>
          <a:ln w="9360">
            <a:solidFill>
              <a:srgbClr val="e46c0a"/>
            </a:solidFill>
            <a:miter/>
          </a:ln>
        </p:spPr>
      </p:pic>
      <p:sp>
        <p:nvSpPr>
          <p:cNvPr id="176" name="CustomShape 2"/>
          <p:cNvSpPr/>
          <p:nvPr/>
        </p:nvSpPr>
        <p:spPr>
          <a:xfrm>
            <a:off x="357120" y="1785960"/>
            <a:ext cx="1285560" cy="42840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77" name="CustomShape 3"/>
          <p:cNvSpPr/>
          <p:nvPr/>
        </p:nvSpPr>
        <p:spPr>
          <a:xfrm>
            <a:off x="1643040" y="2000160"/>
            <a:ext cx="2914200" cy="294840"/>
          </a:xfrm>
          <a:prstGeom prst="straightConnector1">
            <a:avLst/>
          </a:prstGeom>
          <a:noFill/>
          <a:ln w="2232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715080" y="0"/>
            <a:ext cx="2428560" cy="356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Работа с книгой</a:t>
            </a:r>
            <a:endParaRPr/>
          </a:p>
        </p:txBody>
      </p:sp>
      <p:pic>
        <p:nvPicPr>
          <p:cNvPr descr="" id="17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24200" y="357120"/>
            <a:ext cx="8752680" cy="503820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sp>
        <p:nvSpPr>
          <p:cNvPr id="180" name="CustomShape 2"/>
          <p:cNvSpPr/>
          <p:nvPr/>
        </p:nvSpPr>
        <p:spPr>
          <a:xfrm>
            <a:off x="2286000" y="571320"/>
            <a:ext cx="4214520" cy="49968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81" name="CustomShape 3"/>
          <p:cNvSpPr/>
          <p:nvPr/>
        </p:nvSpPr>
        <p:spPr>
          <a:xfrm>
            <a:off x="142920" y="5357880"/>
            <a:ext cx="8786520" cy="149976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ts val="635"/>
              </a:lnSpc>
            </a:pPr>
            <a:r>
              <a:rPr b="1" lang="ru-RU" sz="1700">
                <a:solidFill>
                  <a:srgbClr val="e46c0a"/>
                </a:solidFill>
                <a:latin typeface="Calibri"/>
              </a:rPr>
              <a:t>Всем пользователям доступны сервисы  навигации и быстрого перемещения по книге:</a:t>
            </a:r>
            <a:endParaRPr/>
          </a:p>
          <a:p>
            <a:pPr algn="ctr">
              <a:lnSpc>
                <a:spcPts val="635"/>
              </a:lnSpc>
            </a:pPr>
            <a:r>
              <a:rPr b="1" lang="ru-RU" sz="1700">
                <a:solidFill>
                  <a:srgbClr val="e46c0a"/>
                </a:solidFill>
                <a:latin typeface="Calibri"/>
              </a:rPr>
              <a:t>«Поиск по тексту», «Оглавление» и «Эскизы страниц.</a:t>
            </a:r>
            <a:endParaRPr/>
          </a:p>
          <a:p>
            <a:pPr algn="ctr">
              <a:lnSpc>
                <a:spcPts val="635"/>
              </a:lnSpc>
            </a:pPr>
            <a:r>
              <a:rPr b="1" lang="ru-RU" sz="1700">
                <a:solidFill>
                  <a:srgbClr val="e46c0a"/>
                </a:solidFill>
                <a:latin typeface="Calibri"/>
              </a:rPr>
              <a:t>Создание </a:t>
            </a:r>
            <a:r>
              <a:rPr b="1" i="1" lang="ru-RU" sz="1700">
                <a:solidFill>
                  <a:srgbClr val="e46c0a"/>
                </a:solidFill>
                <a:latin typeface="Calibri"/>
              </a:rPr>
              <a:t>«закладок» </a:t>
            </a:r>
            <a:r>
              <a:rPr b="1" lang="ru-RU" sz="1700">
                <a:solidFill>
                  <a:srgbClr val="e46c0a"/>
                </a:solidFill>
                <a:latin typeface="Calibri"/>
              </a:rPr>
              <a:t>и переход к ним, а также </a:t>
            </a:r>
            <a:r>
              <a:rPr b="1" i="1" lang="ru-RU" sz="1700">
                <a:solidFill>
                  <a:srgbClr val="e46c0a"/>
                </a:solidFill>
                <a:latin typeface="Calibri"/>
              </a:rPr>
              <a:t>«копирование» (цитирование) </a:t>
            </a:r>
            <a:r>
              <a:rPr b="1" lang="ru-RU" sz="1700">
                <a:solidFill>
                  <a:srgbClr val="e46c0a"/>
                </a:solidFill>
                <a:latin typeface="Calibri"/>
              </a:rPr>
              <a:t>фрагментов текста доступно только авторизированным пользователям при полнотекстовом доступе к изданию (режим </a:t>
            </a:r>
            <a:r>
              <a:rPr b="1" i="1" lang="ru-RU" sz="1700">
                <a:solidFill>
                  <a:srgbClr val="e46c0a"/>
                </a:solidFill>
                <a:latin typeface="Calibri"/>
              </a:rPr>
              <a:t>«читать»)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2571840" y="1643040"/>
            <a:ext cx="2714400" cy="21427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w="25560">
            <a:solidFill>
              <a:srgbClr val="ff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200000"/>
              </a:lnSpc>
            </a:pPr>
            <a:r>
              <a:rPr b="1" lang="ru-RU" sz="2000">
                <a:solidFill>
                  <a:srgbClr val="ff0000"/>
                </a:solidFill>
                <a:latin typeface="Calibri"/>
              </a:rPr>
              <a:t>Текущая </a:t>
            </a:r>
            <a:r>
              <a:rPr b="1" lang="ru-RU" sz="2200">
                <a:solidFill>
                  <a:srgbClr val="ff0000"/>
                </a:solidFill>
                <a:latin typeface="Calibri"/>
              </a:rPr>
              <a:t>страница</a:t>
            </a:r>
            <a:endParaRPr/>
          </a:p>
        </p:txBody>
      </p:sp>
      <p:sp>
        <p:nvSpPr>
          <p:cNvPr id="183" name="CustomShape 5"/>
          <p:cNvSpPr/>
          <p:nvPr/>
        </p:nvSpPr>
        <p:spPr>
          <a:xfrm>
            <a:off x="142920" y="714240"/>
            <a:ext cx="713880" cy="20714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84" name="CustomShape 6"/>
          <p:cNvSpPr/>
          <p:nvPr/>
        </p:nvSpPr>
        <p:spPr>
          <a:xfrm>
            <a:off x="8143920" y="785880"/>
            <a:ext cx="713880" cy="20714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85" name="CustomShape 7"/>
          <p:cNvSpPr/>
          <p:nvPr/>
        </p:nvSpPr>
        <p:spPr>
          <a:xfrm>
            <a:off x="357120" y="571320"/>
            <a:ext cx="1999800" cy="57132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86" name="CustomShape 8"/>
          <p:cNvSpPr/>
          <p:nvPr/>
        </p:nvSpPr>
        <p:spPr>
          <a:xfrm>
            <a:off x="6215040" y="3071880"/>
            <a:ext cx="1999800" cy="1461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ff0000"/>
                </a:solidFill>
                <a:latin typeface="Calibri"/>
              </a:rPr>
              <a:t>Эскизы страниц. Для перемещения используйте скролл</a:t>
            </a:r>
            <a:endParaRPr/>
          </a:p>
        </p:txBody>
      </p:sp>
      <p:sp>
        <p:nvSpPr>
          <p:cNvPr id="187" name="CustomShape 9"/>
          <p:cNvSpPr/>
          <p:nvPr/>
        </p:nvSpPr>
        <p:spPr>
          <a:xfrm flipH="1" flipV="1" rot="5400000">
            <a:off x="7215480" y="2000160"/>
            <a:ext cx="1428480" cy="85680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71840" y="2786040"/>
            <a:ext cx="2714400" cy="78552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descr="" id="18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280" y="571320"/>
            <a:ext cx="7057800" cy="785520"/>
          </a:xfrm>
          <a:prstGeom prst="rect">
            <a:avLst/>
          </a:prstGeom>
          <a:ln w="9360"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214200" y="1500120"/>
            <a:ext cx="1999800" cy="3381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Номер текущей страницы. Используется также для быстрого перехода на другую страницу, для этого введите в «окно» номер нужной страницы и нажмите «Enter»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 flipV="1">
            <a:off x="1500120" y="1071360"/>
            <a:ext cx="713880" cy="42840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92" name="CustomShape 3"/>
          <p:cNvSpPr/>
          <p:nvPr/>
        </p:nvSpPr>
        <p:spPr>
          <a:xfrm>
            <a:off x="2143080" y="1500120"/>
            <a:ext cx="135684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Общее количество страниц книги</a:t>
            </a:r>
            <a:endParaRPr/>
          </a:p>
        </p:txBody>
      </p:sp>
      <p:sp>
        <p:nvSpPr>
          <p:cNvPr id="193" name="CustomShape 4"/>
          <p:cNvSpPr/>
          <p:nvPr/>
        </p:nvSpPr>
        <p:spPr>
          <a:xfrm flipV="1">
            <a:off x="2571840" y="1142640"/>
            <a:ext cx="713880" cy="42840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94" name="CustomShape 5"/>
          <p:cNvSpPr/>
          <p:nvPr/>
        </p:nvSpPr>
        <p:spPr>
          <a:xfrm>
            <a:off x="3500280" y="1500120"/>
            <a:ext cx="207144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Уменьшить / Увеличить масштаб страницы</a:t>
            </a:r>
            <a:endParaRPr/>
          </a:p>
        </p:txBody>
      </p:sp>
      <p:sp>
        <p:nvSpPr>
          <p:cNvPr id="195" name="CustomShape 6"/>
          <p:cNvSpPr/>
          <p:nvPr/>
        </p:nvSpPr>
        <p:spPr>
          <a:xfrm flipH="1" flipV="1" rot="5400000">
            <a:off x="4500360" y="1213560"/>
            <a:ext cx="356760" cy="35676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96" name="CustomShape 7"/>
          <p:cNvSpPr/>
          <p:nvPr/>
        </p:nvSpPr>
        <p:spPr>
          <a:xfrm flipH="1" flipV="1" rot="5400000">
            <a:off x="6215400" y="1356480"/>
            <a:ext cx="428400" cy="108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97" name="CustomShape 8"/>
          <p:cNvSpPr/>
          <p:nvPr/>
        </p:nvSpPr>
        <p:spPr>
          <a:xfrm>
            <a:off x="5500800" y="1428840"/>
            <a:ext cx="1999800" cy="2009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Скрыть/Показать </a:t>
            </a:r>
            <a:r>
              <a:rPr b="1" lang="ru-RU" sz="1600">
                <a:solidFill>
                  <a:srgbClr val="e46c0a"/>
                </a:solidFill>
                <a:latin typeface="Calibri"/>
              </a:rPr>
              <a:t>боковые</a:t>
            </a:r>
            <a:r>
              <a:rPr b="1" lang="ru-RU">
                <a:solidFill>
                  <a:srgbClr val="e46c0a"/>
                </a:solidFill>
                <a:latin typeface="Calibri"/>
              </a:rPr>
              <a:t> панели (Содержание/</a:t>
            </a:r>
            <a:endParaRPr/>
          </a:p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Поиск/Закладки/Цитаты/Эскизы страниц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9"/>
          <p:cNvSpPr/>
          <p:nvPr/>
        </p:nvSpPr>
        <p:spPr>
          <a:xfrm>
            <a:off x="7500960" y="1571760"/>
            <a:ext cx="1356840" cy="1461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Поворот текущей страницы на 90 градусов</a:t>
            </a:r>
            <a:endParaRPr/>
          </a:p>
        </p:txBody>
      </p:sp>
      <p:sp>
        <p:nvSpPr>
          <p:cNvPr id="199" name="CustomShape 10"/>
          <p:cNvSpPr/>
          <p:nvPr/>
        </p:nvSpPr>
        <p:spPr>
          <a:xfrm flipV="1" rot="5400000">
            <a:off x="7554600" y="1089720"/>
            <a:ext cx="428400" cy="67824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00" name="CustomShape 11"/>
          <p:cNvSpPr/>
          <p:nvPr/>
        </p:nvSpPr>
        <p:spPr>
          <a:xfrm>
            <a:off x="1143000" y="4214880"/>
            <a:ext cx="1642680" cy="1735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Выделение текста для создания закладки или копирования фрагмента</a:t>
            </a:r>
            <a:endParaRPr/>
          </a:p>
        </p:txBody>
      </p:sp>
      <p:sp>
        <p:nvSpPr>
          <p:cNvPr id="201" name="CustomShape 12"/>
          <p:cNvSpPr/>
          <p:nvPr/>
        </p:nvSpPr>
        <p:spPr>
          <a:xfrm flipH="1" flipV="1" rot="5400000">
            <a:off x="2142720" y="3785400"/>
            <a:ext cx="713880" cy="28548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02" name="CustomShape 13"/>
          <p:cNvSpPr/>
          <p:nvPr/>
        </p:nvSpPr>
        <p:spPr>
          <a:xfrm>
            <a:off x="5429160" y="3071880"/>
            <a:ext cx="3571560" cy="1461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Переключение между режимами работы сервисов и их отображения на боковых панелях. </a:t>
            </a:r>
            <a:endParaRPr/>
          </a:p>
          <a:p>
            <a:pPr>
              <a:lnSpc>
                <a:spcPts val="635"/>
              </a:lnSpc>
            </a:pPr>
            <a:endParaRPr/>
          </a:p>
        </p:txBody>
      </p:sp>
      <p:sp>
        <p:nvSpPr>
          <p:cNvPr id="203" name="CustomShape 14"/>
          <p:cNvSpPr/>
          <p:nvPr/>
        </p:nvSpPr>
        <p:spPr>
          <a:xfrm rot="10800000">
            <a:off x="5072400" y="3286800"/>
            <a:ext cx="499680" cy="7092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04" name="CustomShape 15"/>
          <p:cNvSpPr/>
          <p:nvPr/>
        </p:nvSpPr>
        <p:spPr>
          <a:xfrm>
            <a:off x="2571840" y="3929040"/>
            <a:ext cx="1642680" cy="2558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Режим просмотра закладок. Отображается на левой боковой панели на смену оглавления.</a:t>
            </a:r>
            <a:endParaRPr/>
          </a:p>
        </p:txBody>
      </p:sp>
      <p:sp>
        <p:nvSpPr>
          <p:cNvPr id="205" name="CustomShape 16"/>
          <p:cNvSpPr/>
          <p:nvPr/>
        </p:nvSpPr>
        <p:spPr>
          <a:xfrm flipH="1" flipV="1" rot="5400000">
            <a:off x="3179160" y="3678120"/>
            <a:ext cx="571320" cy="21384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06" name="CustomShape 17"/>
          <p:cNvSpPr/>
          <p:nvPr/>
        </p:nvSpPr>
        <p:spPr>
          <a:xfrm>
            <a:off x="3929040" y="5429160"/>
            <a:ext cx="3214440" cy="912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Переход в режим поиска по тексту. Отображается на левой боковой панели. </a:t>
            </a:r>
            <a:endParaRPr/>
          </a:p>
        </p:txBody>
      </p:sp>
      <p:sp>
        <p:nvSpPr>
          <p:cNvPr id="207" name="CustomShape 18"/>
          <p:cNvSpPr/>
          <p:nvPr/>
        </p:nvSpPr>
        <p:spPr>
          <a:xfrm>
            <a:off x="4929120" y="4143240"/>
            <a:ext cx="3071520" cy="1461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Режим просмотра цитат (скопированного текста) Отображается на правой боковой панели на смену эскизам страниц</a:t>
            </a:r>
            <a:endParaRPr/>
          </a:p>
        </p:txBody>
      </p:sp>
      <p:sp>
        <p:nvSpPr>
          <p:cNvPr id="208" name="CustomShape 19"/>
          <p:cNvSpPr/>
          <p:nvPr/>
        </p:nvSpPr>
        <p:spPr>
          <a:xfrm flipV="1" rot="5400000">
            <a:off x="4786200" y="3642840"/>
            <a:ext cx="713880" cy="42840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09" name="CustomShape 20"/>
          <p:cNvSpPr/>
          <p:nvPr/>
        </p:nvSpPr>
        <p:spPr>
          <a:xfrm flipV="1" rot="5400000">
            <a:off x="3536280" y="4250880"/>
            <a:ext cx="1785600" cy="42840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10" name="TextShape 21"/>
          <p:cNvSpPr txBox="1"/>
          <p:nvPr/>
        </p:nvSpPr>
        <p:spPr>
          <a:xfrm>
            <a:off x="4929120" y="0"/>
            <a:ext cx="4214520" cy="499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Инструменты работы с книгой</a:t>
            </a:r>
            <a:endParaRPr/>
          </a:p>
        </p:txBody>
      </p:sp>
      <p:pic>
        <p:nvPicPr>
          <p:cNvPr descr="" id="21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4500720"/>
            <a:ext cx="256680" cy="666360"/>
          </a:xfrm>
          <a:prstGeom prst="rect">
            <a:avLst/>
          </a:prstGeom>
          <a:ln w="9360">
            <a:noFill/>
          </a:ln>
        </p:spPr>
      </p:pic>
      <p:pic>
        <p:nvPicPr>
          <p:cNvPr descr="" id="212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60" y="4500720"/>
            <a:ext cx="218880" cy="64728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22"/>
          <p:cNvSpPr/>
          <p:nvPr/>
        </p:nvSpPr>
        <p:spPr>
          <a:xfrm>
            <a:off x="214200" y="6072120"/>
            <a:ext cx="32144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Скрыть/Отобразить одну из боковых панелей</a:t>
            </a:r>
            <a:endParaRPr/>
          </a:p>
        </p:txBody>
      </p:sp>
      <p:sp>
        <p:nvSpPr>
          <p:cNvPr id="214" name="CustomShape 23"/>
          <p:cNvSpPr/>
          <p:nvPr/>
        </p:nvSpPr>
        <p:spPr>
          <a:xfrm flipV="1" rot="5400000">
            <a:off x="392400" y="5321880"/>
            <a:ext cx="928440" cy="71388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786720" y="0"/>
            <a:ext cx="2356920" cy="356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Поиск в тексте книги</a:t>
            </a:r>
            <a:endParaRPr/>
          </a:p>
        </p:txBody>
      </p:sp>
      <p:pic>
        <p:nvPicPr>
          <p:cNvPr descr="" id="2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285840"/>
            <a:ext cx="8572320" cy="503820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sp>
        <p:nvSpPr>
          <p:cNvPr id="217" name="CustomShape 2"/>
          <p:cNvSpPr/>
          <p:nvPr/>
        </p:nvSpPr>
        <p:spPr>
          <a:xfrm>
            <a:off x="2714760" y="500040"/>
            <a:ext cx="285480" cy="3567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18" name="CustomShape 3"/>
          <p:cNvSpPr/>
          <p:nvPr/>
        </p:nvSpPr>
        <p:spPr>
          <a:xfrm>
            <a:off x="3071880" y="785880"/>
            <a:ext cx="2571480" cy="35676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19" name="CustomShape 4"/>
          <p:cNvSpPr/>
          <p:nvPr/>
        </p:nvSpPr>
        <p:spPr>
          <a:xfrm rot="10800000">
            <a:off x="1643400" y="857520"/>
            <a:ext cx="4000320" cy="7138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20" name="CustomShape 5"/>
          <p:cNvSpPr/>
          <p:nvPr/>
        </p:nvSpPr>
        <p:spPr>
          <a:xfrm rot="5400000">
            <a:off x="464400" y="1179000"/>
            <a:ext cx="928440" cy="10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22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000080"/>
            <a:ext cx="3285720" cy="856800"/>
          </a:xfrm>
          <a:prstGeom prst="rect">
            <a:avLst/>
          </a:prstGeom>
          <a:ln w="19080">
            <a:solidFill>
              <a:srgbClr val="ff0000"/>
            </a:solidFill>
            <a:miter/>
          </a:ln>
        </p:spPr>
      </p:pic>
      <p:sp>
        <p:nvSpPr>
          <p:cNvPr id="222" name="CustomShape 6"/>
          <p:cNvSpPr/>
          <p:nvPr/>
        </p:nvSpPr>
        <p:spPr>
          <a:xfrm>
            <a:off x="142920" y="4286160"/>
            <a:ext cx="8857800" cy="2571480"/>
          </a:xfrm>
          <a:prstGeom prst="rect">
            <a:avLst/>
          </a:prstGeom>
          <a:solidFill>
            <a:srgbClr val="f2f2f2"/>
          </a:solidFill>
          <a:ln w="1260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ts val="635"/>
              </a:lnSpc>
            </a:pPr>
            <a:r>
              <a:rPr b="1" lang="ru-RU" sz="1700">
                <a:solidFill>
                  <a:srgbClr val="e46c0a"/>
                </a:solidFill>
                <a:latin typeface="Calibri"/>
              </a:rPr>
              <a:t>Для старта поиска нажмите символ    панели инструментов. В открывшееся окно впишите искомое слово и нажмите        На экране появляется запись «идет поиск…».</a:t>
            </a:r>
            <a:endParaRPr/>
          </a:p>
          <a:p>
            <a:pPr algn="just">
              <a:lnSpc>
                <a:spcPts val="635"/>
              </a:lnSpc>
            </a:pPr>
            <a:r>
              <a:rPr b="1" lang="ru-RU" sz="1700">
                <a:solidFill>
                  <a:srgbClr val="e46c0a"/>
                </a:solidFill>
                <a:latin typeface="Calibri"/>
              </a:rPr>
              <a:t> </a:t>
            </a:r>
            <a:r>
              <a:rPr b="1" lang="ru-RU" sz="1700">
                <a:solidFill>
                  <a:srgbClr val="e46c0a"/>
                </a:solidFill>
                <a:latin typeface="Calibri"/>
              </a:rPr>
              <a:t>Результаты поиска отображаются на левой боковой панели. Для перехода к тексту нажмите на номер страницы, которая отобразится в центральной части экрана, а искомое слово будет подсвечено.</a:t>
            </a:r>
            <a:endParaRPr/>
          </a:p>
          <a:p>
            <a:pPr algn="just">
              <a:lnSpc>
                <a:spcPts val="635"/>
              </a:lnSpc>
            </a:pPr>
            <a:r>
              <a:rPr b="1" lang="ru-RU" sz="1700">
                <a:solidFill>
                  <a:srgbClr val="e46c0a"/>
                </a:solidFill>
                <a:latin typeface="Calibri"/>
              </a:rPr>
              <a:t>Система позволяет производить поиск не только по отдельным словам, но и по фразам, для корректного результата поисковую фразу необходимо вписывать в кавычках. Например: если в тексте учебника «Аудит» искать слова «</a:t>
            </a:r>
            <a:r>
              <a:rPr b="1" i="1" lang="ru-RU">
                <a:solidFill>
                  <a:srgbClr val="e46c0a"/>
                </a:solidFill>
                <a:latin typeface="Calibri"/>
              </a:rPr>
              <a:t>результат проверки», </a:t>
            </a:r>
            <a:r>
              <a:rPr b="1" lang="ru-RU" sz="1700">
                <a:solidFill>
                  <a:srgbClr val="e46c0a"/>
                </a:solidFill>
                <a:latin typeface="Calibri"/>
              </a:rPr>
              <a:t>то результатом поиска будут все страницы где встречается словосочетание, если производить поиск без кавычек, результатом будут все страницы, на которых содержатся слова </a:t>
            </a:r>
            <a:r>
              <a:rPr b="1" i="1" lang="ru-RU">
                <a:solidFill>
                  <a:srgbClr val="e46c0a"/>
                </a:solidFill>
                <a:latin typeface="Calibri"/>
              </a:rPr>
              <a:t>результат/проверка/</a:t>
            </a:r>
            <a:r>
              <a:rPr lang="ru-RU" sz="1700">
                <a:solidFill>
                  <a:srgbClr val="e46c0a"/>
                </a:solidFill>
                <a:latin typeface="Calibri"/>
              </a:rPr>
              <a:t>и словосочетание </a:t>
            </a:r>
            <a:r>
              <a:rPr b="1" i="1" lang="ru-RU" sz="1700">
                <a:solidFill>
                  <a:srgbClr val="e46c0a"/>
                </a:solidFill>
                <a:latin typeface="Calibri"/>
              </a:rPr>
              <a:t>результат проверки</a:t>
            </a:r>
            <a:r>
              <a:rPr b="1" lang="ru-RU" sz="1700">
                <a:solidFill>
                  <a:srgbClr val="e46c0a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descr="" id="223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43200" y="4572000"/>
            <a:ext cx="209160" cy="17100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sp>
        <p:nvSpPr>
          <p:cNvPr id="224" name="CustomShape 7"/>
          <p:cNvSpPr/>
          <p:nvPr/>
        </p:nvSpPr>
        <p:spPr>
          <a:xfrm>
            <a:off x="428760" y="3500280"/>
            <a:ext cx="1642680" cy="71388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25" name="CustomShape 8"/>
          <p:cNvSpPr/>
          <p:nvPr/>
        </p:nvSpPr>
        <p:spPr>
          <a:xfrm>
            <a:off x="3571920" y="1785960"/>
            <a:ext cx="2071440" cy="49968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pic>
        <p:nvPicPr>
          <p:cNvPr descr="" id="22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143240" y="4357800"/>
            <a:ext cx="218880" cy="190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857840" y="0"/>
            <a:ext cx="428580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Закладки. Цитирование</a:t>
            </a:r>
            <a:endParaRPr/>
          </a:p>
        </p:txBody>
      </p:sp>
      <p:pic>
        <p:nvPicPr>
          <p:cNvPr descr="" id="2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5400" y="428760"/>
            <a:ext cx="8815320" cy="5143320"/>
          </a:xfrm>
          <a:prstGeom prst="rect">
            <a:avLst/>
          </a:prstGeom>
          <a:ln w="936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142920" y="5429160"/>
            <a:ext cx="8857800" cy="128556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e46c0a"/>
                </a:solidFill>
                <a:latin typeface="Calibri"/>
              </a:rPr>
              <a:t>нажмите на символ «выделить текст» - поставьте курсор в начало текста, выбранного для закладки или цитаты – «протяните» окно выделения на фрагмент текста, как это показано на рисунке – нажмите на символ закладки или цитаты.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e46c0a"/>
                </a:solidFill>
                <a:latin typeface="Calibri"/>
              </a:rPr>
              <a:t>Все созданные закладки и цитаты подсвечиваются и отображаются в боковых панелях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1857240" y="1357200"/>
            <a:ext cx="356760" cy="35676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31" name="CustomShape 4"/>
          <p:cNvSpPr/>
          <p:nvPr/>
        </p:nvSpPr>
        <p:spPr>
          <a:xfrm>
            <a:off x="6000840" y="2214720"/>
            <a:ext cx="785520" cy="35676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32" name="CustomShape 5"/>
          <p:cNvSpPr/>
          <p:nvPr/>
        </p:nvSpPr>
        <p:spPr>
          <a:xfrm flipH="1" rot="5400000">
            <a:off x="1947600" y="1876680"/>
            <a:ext cx="837720" cy="40896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33" name="CustomShape 6"/>
          <p:cNvSpPr/>
          <p:nvPr/>
        </p:nvSpPr>
        <p:spPr>
          <a:xfrm>
            <a:off x="2643120" y="2357280"/>
            <a:ext cx="3357360" cy="35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34" name="CustomShape 7"/>
          <p:cNvSpPr/>
          <p:nvPr/>
        </p:nvSpPr>
        <p:spPr>
          <a:xfrm>
            <a:off x="357120" y="2143080"/>
            <a:ext cx="356760" cy="35676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35" name="CustomShape 8"/>
          <p:cNvSpPr/>
          <p:nvPr/>
        </p:nvSpPr>
        <p:spPr>
          <a:xfrm>
            <a:off x="8358120" y="2286000"/>
            <a:ext cx="356760" cy="35676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36" name="CustomShape 9"/>
          <p:cNvSpPr/>
          <p:nvPr/>
        </p:nvSpPr>
        <p:spPr>
          <a:xfrm>
            <a:off x="500040" y="2714760"/>
            <a:ext cx="157140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f0000"/>
                </a:solidFill>
                <a:latin typeface="Calibri"/>
              </a:rPr>
              <a:t>Переход к  просмотру закладок</a:t>
            </a:r>
            <a:endParaRPr/>
          </a:p>
        </p:txBody>
      </p:sp>
      <p:sp>
        <p:nvSpPr>
          <p:cNvPr id="237" name="CustomShape 10"/>
          <p:cNvSpPr/>
          <p:nvPr/>
        </p:nvSpPr>
        <p:spPr>
          <a:xfrm flipV="1" rot="5400000">
            <a:off x="840600" y="2269800"/>
            <a:ext cx="266400" cy="62352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38" name="CustomShape 11"/>
          <p:cNvSpPr/>
          <p:nvPr/>
        </p:nvSpPr>
        <p:spPr>
          <a:xfrm>
            <a:off x="7500960" y="2857320"/>
            <a:ext cx="149976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f0000"/>
                </a:solidFill>
                <a:latin typeface="Calibri"/>
              </a:rPr>
              <a:t>Переход к просмотру цитат</a:t>
            </a:r>
            <a:endParaRPr/>
          </a:p>
        </p:txBody>
      </p:sp>
      <p:sp>
        <p:nvSpPr>
          <p:cNvPr id="239" name="CustomShape 12"/>
          <p:cNvSpPr/>
          <p:nvPr/>
        </p:nvSpPr>
        <p:spPr>
          <a:xfrm flipV="1">
            <a:off x="8001000" y="2590200"/>
            <a:ext cx="408960" cy="31860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24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43200"/>
            <a:ext cx="1313640" cy="157140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sp>
        <p:nvSpPr>
          <p:cNvPr id="241" name="CustomShape 13"/>
          <p:cNvSpPr/>
          <p:nvPr/>
        </p:nvSpPr>
        <p:spPr>
          <a:xfrm rot="5400000">
            <a:off x="-213840" y="2928960"/>
            <a:ext cx="999720" cy="2854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5929200" y="0"/>
            <a:ext cx="321444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Ограничения цитирования</a:t>
            </a:r>
            <a:endParaRPr/>
          </a:p>
        </p:txBody>
      </p:sp>
      <p:pic>
        <p:nvPicPr>
          <p:cNvPr descr="" id="2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2800" y="409320"/>
            <a:ext cx="8978040" cy="4876560"/>
          </a:xfrm>
          <a:prstGeom prst="rect">
            <a:avLst/>
          </a:prstGeom>
          <a:ln w="9360"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142920" y="4714920"/>
            <a:ext cx="8857800" cy="192852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ru-RU">
                <a:solidFill>
                  <a:srgbClr val="e46c0a"/>
                </a:solidFill>
                <a:latin typeface="Calibri"/>
              </a:rPr>
              <a:t>Для цитирования доступно не более 10% страниц книги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ru-RU">
                <a:solidFill>
                  <a:srgbClr val="e46c0a"/>
                </a:solidFill>
                <a:latin typeface="Calibri"/>
              </a:rPr>
              <a:t>После создания цитаты, ее текст сохраняется в буфере обмена, на правой боковой панели и в соответствующем разделе «личного кабинета пользователя».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ru-RU">
                <a:solidFill>
                  <a:srgbClr val="e46c0a"/>
                </a:solidFill>
                <a:latin typeface="Calibri"/>
              </a:rPr>
              <a:t>Функция цитирования реализована с помощью технологии Flash. При первой попытке воспользоваться иконкой «цитировать» система может отобразить информацию о необходимости установить Adobe Flash Player на ваш компьютер.</a:t>
            </a:r>
            <a:endParaRPr/>
          </a:p>
        </p:txBody>
      </p:sp>
      <p:pic>
        <p:nvPicPr>
          <p:cNvPr descr="" id="2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7720" y="2143080"/>
            <a:ext cx="2857320" cy="127368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3"/>
          <p:cNvSpPr/>
          <p:nvPr/>
        </p:nvSpPr>
        <p:spPr>
          <a:xfrm>
            <a:off x="8143920" y="928800"/>
            <a:ext cx="713880" cy="4284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47" name="CustomShape 4"/>
          <p:cNvSpPr/>
          <p:nvPr/>
        </p:nvSpPr>
        <p:spPr>
          <a:xfrm>
            <a:off x="6715080" y="3000240"/>
            <a:ext cx="1999800" cy="1736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f0000"/>
                </a:solidFill>
                <a:latin typeface="Calibri"/>
              </a:rPr>
              <a:t>Счетчик цитирования «3/64» </a:t>
            </a:r>
            <a:r>
              <a:rPr b="1" i="1" lang="ru-RU">
                <a:solidFill>
                  <a:srgbClr val="ff0000"/>
                </a:solidFill>
                <a:latin typeface="Calibri"/>
              </a:rPr>
              <a:t>Использовано 3 страницы из 64 доступных</a:t>
            </a:r>
            <a:endParaRPr/>
          </a:p>
        </p:txBody>
      </p:sp>
      <p:sp>
        <p:nvSpPr>
          <p:cNvPr id="248" name="CustomShape 5"/>
          <p:cNvSpPr/>
          <p:nvPr/>
        </p:nvSpPr>
        <p:spPr>
          <a:xfrm flipH="1" flipV="1" rot="5400000">
            <a:off x="6643800" y="1499400"/>
            <a:ext cx="1928520" cy="1071360"/>
          </a:xfrm>
          <a:prstGeom prst="bentConnector3">
            <a:avLst>
              <a:gd fmla="val 103591" name="adj1"/>
            </a:avLst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6643800" y="0"/>
            <a:ext cx="249984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Личный кабинет</a:t>
            </a:r>
            <a:endParaRPr/>
          </a:p>
        </p:txBody>
      </p:sp>
      <p:pic>
        <p:nvPicPr>
          <p:cNvPr descr="" id="2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54320" y="1143000"/>
            <a:ext cx="6889320" cy="3357360"/>
          </a:xfrm>
          <a:prstGeom prst="rect">
            <a:avLst/>
          </a:prstGeom>
          <a:ln w="9360"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142920" y="357120"/>
            <a:ext cx="8857800" cy="713880"/>
          </a:xfrm>
          <a:prstGeom prst="rect">
            <a:avLst/>
          </a:prstGeom>
          <a:solidFill>
            <a:srgbClr val="f2f2f2"/>
          </a:solidFill>
          <a:ln w="25560">
            <a:noFill/>
          </a:ln>
        </p:spPr>
        <p:txBody>
          <a:bodyPr anchor="ctr" bIns="45000" lIns="90000" rIns="90000" tIns="45000"/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Личный кабинет доступен только зарегистрированным пользователям, прошедшим процедуру авторизации. Переход к экранам и функционалу  личного кабинета осуществляется при нажатии на символ или запись в верхней части экрана</a:t>
            </a:r>
            <a:endParaRPr/>
          </a:p>
        </p:txBody>
      </p:sp>
      <p:sp>
        <p:nvSpPr>
          <p:cNvPr id="252" name="CustomShape 3"/>
          <p:cNvSpPr/>
          <p:nvPr/>
        </p:nvSpPr>
        <p:spPr>
          <a:xfrm>
            <a:off x="6000840" y="1071720"/>
            <a:ext cx="2214360" cy="464040"/>
          </a:xfrm>
          <a:prstGeom prst="bentConnector3">
            <a:avLst>
              <a:gd fmla="val 50000" name="adj1"/>
            </a:avLst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53" name="CustomShape 4"/>
          <p:cNvSpPr/>
          <p:nvPr/>
        </p:nvSpPr>
        <p:spPr>
          <a:xfrm>
            <a:off x="8215200" y="1428840"/>
            <a:ext cx="928440" cy="2138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54" name="CustomShape 5"/>
          <p:cNvSpPr/>
          <p:nvPr/>
        </p:nvSpPr>
        <p:spPr>
          <a:xfrm>
            <a:off x="2214720" y="2071800"/>
            <a:ext cx="1714320" cy="4284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55" name="CustomShape 6"/>
          <p:cNvSpPr/>
          <p:nvPr/>
        </p:nvSpPr>
        <p:spPr>
          <a:xfrm>
            <a:off x="2214720" y="2500200"/>
            <a:ext cx="1714320" cy="4284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56" name="CustomShape 7"/>
          <p:cNvSpPr/>
          <p:nvPr/>
        </p:nvSpPr>
        <p:spPr>
          <a:xfrm>
            <a:off x="2214720" y="2928960"/>
            <a:ext cx="1714320" cy="3567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57" name="CustomShape 8"/>
          <p:cNvSpPr/>
          <p:nvPr/>
        </p:nvSpPr>
        <p:spPr>
          <a:xfrm>
            <a:off x="7858080" y="2000160"/>
            <a:ext cx="1285560" cy="3567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58" name="CustomShape 9"/>
          <p:cNvSpPr/>
          <p:nvPr/>
        </p:nvSpPr>
        <p:spPr>
          <a:xfrm>
            <a:off x="7358040" y="2643120"/>
            <a:ext cx="1785600" cy="1736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i="1" lang="ru-RU">
                <a:solidFill>
                  <a:srgbClr val="ff0000"/>
                </a:solidFill>
                <a:latin typeface="Calibri"/>
              </a:rPr>
              <a:t>Кнопки управления содержимым в разделе «Избранное»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9" name="CustomShape 10"/>
          <p:cNvSpPr/>
          <p:nvPr/>
        </p:nvSpPr>
        <p:spPr>
          <a:xfrm flipV="1" rot="5400000">
            <a:off x="7965000" y="2607480"/>
            <a:ext cx="428400" cy="7092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260" name="Рисунок 8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491000"/>
            <a:ext cx="6071760" cy="2366640"/>
          </a:xfrm>
          <a:prstGeom prst="rect">
            <a:avLst/>
          </a:prstGeom>
          <a:ln w="12600">
            <a:noFill/>
          </a:ln>
        </p:spPr>
      </p:pic>
      <p:sp>
        <p:nvSpPr>
          <p:cNvPr id="261" name="CustomShape 11"/>
          <p:cNvSpPr/>
          <p:nvPr/>
        </p:nvSpPr>
        <p:spPr>
          <a:xfrm>
            <a:off x="4214880" y="4857840"/>
            <a:ext cx="4785840" cy="185688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В избранное можно добавить отдельное издание или список изданий, для чего необходимо нажать на символ </a:t>
            </a:r>
            <a:r>
              <a:rPr i="1" lang="ru-RU">
                <a:solidFill>
                  <a:srgbClr val="e46c0a"/>
                </a:solidFill>
                <a:latin typeface="Calibri"/>
              </a:rPr>
              <a:t>«В избранное»</a:t>
            </a:r>
            <a:r>
              <a:rPr lang="ru-RU">
                <a:solidFill>
                  <a:srgbClr val="e46c0a"/>
                </a:solidFill>
                <a:latin typeface="Calibri"/>
              </a:rPr>
              <a:t> на страницах каталога или в результатах поиска.</a:t>
            </a:r>
            <a:endParaRPr/>
          </a:p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 </a:t>
            </a:r>
            <a:r>
              <a:rPr lang="ru-RU">
                <a:solidFill>
                  <a:srgbClr val="e46c0a"/>
                </a:solidFill>
                <a:latin typeface="Calibri"/>
              </a:rPr>
              <a:t>При этом объекты, ранее добавленные в избранное и находящиеся в данном разделе будут отмечены символом </a:t>
            </a:r>
            <a:r>
              <a:rPr i="1" lang="ru-RU">
                <a:solidFill>
                  <a:srgbClr val="e46c0a"/>
                </a:solidFill>
                <a:latin typeface="Calibri"/>
              </a:rPr>
              <a:t>«В избранном»</a:t>
            </a:r>
            <a:endParaRPr/>
          </a:p>
        </p:txBody>
      </p:sp>
      <p:sp>
        <p:nvSpPr>
          <p:cNvPr id="262" name="CustomShape 12"/>
          <p:cNvSpPr/>
          <p:nvPr/>
        </p:nvSpPr>
        <p:spPr>
          <a:xfrm>
            <a:off x="857160" y="5429160"/>
            <a:ext cx="928440" cy="2138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63" name="CustomShape 13"/>
          <p:cNvSpPr/>
          <p:nvPr/>
        </p:nvSpPr>
        <p:spPr>
          <a:xfrm>
            <a:off x="928800" y="6572160"/>
            <a:ext cx="856800" cy="28548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264" name="CustomShape 14"/>
          <p:cNvSpPr/>
          <p:nvPr/>
        </p:nvSpPr>
        <p:spPr>
          <a:xfrm rot="10800000">
            <a:off x="1929240" y="5500800"/>
            <a:ext cx="2142720" cy="108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65" name="CustomShape 15"/>
          <p:cNvSpPr/>
          <p:nvPr/>
        </p:nvSpPr>
        <p:spPr>
          <a:xfrm flipV="1" rot="10800000">
            <a:off x="1928880" y="6285960"/>
            <a:ext cx="2214360" cy="28548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66" name="CustomShape 16"/>
          <p:cNvSpPr/>
          <p:nvPr/>
        </p:nvSpPr>
        <p:spPr>
          <a:xfrm>
            <a:off x="0" y="1143000"/>
            <a:ext cx="2214360" cy="3285720"/>
          </a:xfrm>
          <a:prstGeom prst="rect">
            <a:avLst/>
          </a:prstGeom>
          <a:solidFill>
            <a:srgbClr val="f2f2f2"/>
          </a:solidFill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ts val="635"/>
              </a:lnSpc>
            </a:pPr>
            <a:r>
              <a:rPr b="1" lang="ru-RU" sz="1600">
                <a:solidFill>
                  <a:srgbClr val="e46c0a"/>
                </a:solidFill>
                <a:latin typeface="Calibri"/>
              </a:rPr>
              <a:t>Профиль. Избранное </a:t>
            </a:r>
            <a:r>
              <a:rPr lang="ru-RU" sz="1600">
                <a:solidFill>
                  <a:srgbClr val="e46c0a"/>
                </a:solidFill>
                <a:latin typeface="Calibri"/>
              </a:rPr>
              <a:t>- доступны всем авторизованным пользователям</a:t>
            </a:r>
            <a:endParaRPr/>
          </a:p>
          <a:p>
            <a:pPr algn="ctr">
              <a:lnSpc>
                <a:spcPts val="635"/>
              </a:lnSpc>
            </a:pPr>
            <a:endParaRPr/>
          </a:p>
          <a:p>
            <a:pPr algn="ctr">
              <a:lnSpc>
                <a:spcPts val="635"/>
              </a:lnSpc>
            </a:pPr>
            <a:r>
              <a:rPr b="1" lang="ru-RU" sz="1600">
                <a:solidFill>
                  <a:srgbClr val="e46c0a"/>
                </a:solidFill>
                <a:latin typeface="Calibri"/>
              </a:rPr>
              <a:t>Цитаты. Закладки </a:t>
            </a:r>
            <a:r>
              <a:rPr lang="ru-RU" sz="1600">
                <a:solidFill>
                  <a:srgbClr val="e46c0a"/>
                </a:solidFill>
                <a:latin typeface="Calibri"/>
              </a:rPr>
              <a:t>-доступно только пользователям ВУЗов с коммерческим подключением</a:t>
            </a:r>
            <a:endParaRPr/>
          </a:p>
          <a:p>
            <a:pPr algn="ctr">
              <a:lnSpc>
                <a:spcPts val="635"/>
              </a:lnSpc>
            </a:pPr>
            <a:endParaRPr/>
          </a:p>
          <a:p>
            <a:pPr algn="ctr">
              <a:lnSpc>
                <a:spcPts val="635"/>
              </a:lnSpc>
            </a:pPr>
            <a:r>
              <a:rPr b="1" lang="ru-RU" sz="1600">
                <a:solidFill>
                  <a:srgbClr val="e46c0a"/>
                </a:solidFill>
                <a:latin typeface="Calibri"/>
              </a:rPr>
              <a:t>Отчеты </a:t>
            </a:r>
            <a:r>
              <a:rPr lang="ru-RU" sz="1600">
                <a:solidFill>
                  <a:srgbClr val="e46c0a"/>
                </a:solidFill>
                <a:latin typeface="Calibri"/>
              </a:rPr>
              <a:t>- доступны только библиотекарям</a:t>
            </a:r>
            <a:endParaRPr/>
          </a:p>
        </p:txBody>
      </p:sp>
      <p:sp>
        <p:nvSpPr>
          <p:cNvPr id="267" name="CustomShape 17"/>
          <p:cNvSpPr/>
          <p:nvPr/>
        </p:nvSpPr>
        <p:spPr>
          <a:xfrm flipH="1" rot="5400000">
            <a:off x="1785240" y="1571760"/>
            <a:ext cx="571320" cy="28548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68" name="CustomShape 18"/>
          <p:cNvSpPr/>
          <p:nvPr/>
        </p:nvSpPr>
        <p:spPr>
          <a:xfrm>
            <a:off x="1643040" y="2643120"/>
            <a:ext cx="571320" cy="14256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69" name="CustomShape 19"/>
          <p:cNvSpPr/>
          <p:nvPr/>
        </p:nvSpPr>
        <p:spPr>
          <a:xfrm flipH="1" flipV="1" rot="5400000">
            <a:off x="1928880" y="3428280"/>
            <a:ext cx="571320" cy="42840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772640"/>
            <a:ext cx="8633880" cy="5085000"/>
          </a:xfrm>
          <a:prstGeom prst="rect">
            <a:avLst/>
          </a:prstGeom>
          <a:ln w="9360"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4929120" y="0"/>
            <a:ext cx="371448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ГЛАВНАЯ СТРАНИЦА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214200" y="404640"/>
            <a:ext cx="8643600" cy="143964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На главной странице сайта библиотеки представлена информация о новинках издательства Юрайт. </a:t>
            </a:r>
            <a:endParaRPr/>
          </a:p>
          <a:p>
            <a:pPr algn="ctr"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Для перехода к подписке ВУЗа, нажмите на один из разделов соответствующего каталога, </a:t>
            </a:r>
            <a:r>
              <a:rPr lang="ru-RU">
                <a:solidFill>
                  <a:srgbClr val="e46c0a"/>
                </a:solidFill>
                <a:latin typeface="Calibri"/>
              </a:rPr>
              <a:t>и в центральной части экрана отобразятся издания, доступные для чтения</a:t>
            </a:r>
            <a:endParaRPr/>
          </a:p>
          <a:p>
            <a:pPr algn="ctr">
              <a:lnSpc>
                <a:spcPts val="635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О наличии действующей подписки уточняйте в библиотеке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251640" y="2781000"/>
            <a:ext cx="2195280" cy="25920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91" name="CustomShape 4"/>
          <p:cNvSpPr/>
          <p:nvPr/>
        </p:nvSpPr>
        <p:spPr>
          <a:xfrm>
            <a:off x="323640" y="2853000"/>
            <a:ext cx="2088000" cy="935640"/>
          </a:xfrm>
          <a:prstGeom prst="rect">
            <a:avLst/>
          </a:prstGeom>
          <a:solidFill>
            <a:srgbClr val="f2f2f2"/>
          </a:solidFill>
          <a:ln w="25560"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Каталог «Подписка Вашего Вуза»</a:t>
            </a:r>
            <a:endParaRPr/>
          </a:p>
        </p:txBody>
      </p:sp>
      <p:sp>
        <p:nvSpPr>
          <p:cNvPr id="92" name="CustomShape 5"/>
          <p:cNvSpPr/>
          <p:nvPr/>
        </p:nvSpPr>
        <p:spPr>
          <a:xfrm flipH="1">
            <a:off x="2266920" y="1989000"/>
            <a:ext cx="1511640" cy="158364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6000840" y="0"/>
            <a:ext cx="314280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Личный кабинет. Избранное</a:t>
            </a:r>
            <a:endParaRPr/>
          </a:p>
        </p:txBody>
      </p:sp>
      <p:pic>
        <p:nvPicPr>
          <p:cNvPr descr="" id="271" name="Рисунок 23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42920"/>
            <a:ext cx="1895040" cy="380520"/>
          </a:xfrm>
          <a:prstGeom prst="rect">
            <a:avLst/>
          </a:prstGeom>
          <a:ln w="9360"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2214720" y="71280"/>
            <a:ext cx="3785760" cy="638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Набор инструментов управления списком избранных изданий</a:t>
            </a:r>
            <a:endParaRPr/>
          </a:p>
        </p:txBody>
      </p:sp>
      <p:sp>
        <p:nvSpPr>
          <p:cNvPr id="273" name="CustomShape 3"/>
          <p:cNvSpPr/>
          <p:nvPr/>
        </p:nvSpPr>
        <p:spPr>
          <a:xfrm>
            <a:off x="0" y="571320"/>
            <a:ext cx="9143640" cy="881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just">
              <a:lnSpc>
                <a:spcPts val="635"/>
              </a:lnSpc>
            </a:pPr>
            <a:r>
              <a:rPr b="1" lang="ru-RU" sz="1600">
                <a:solidFill>
                  <a:srgbClr val="e46c0a"/>
                </a:solidFill>
                <a:latin typeface="Calibri"/>
              </a:rPr>
              <a:t>Создать папку          Вырезать         Копировать         Вставить         Удалить         Переименовать </a:t>
            </a:r>
            <a:endParaRPr/>
          </a:p>
          <a:p>
            <a:pPr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При помощи данных инструментов пользователь может создать папку, присвоить ей название, переместить в нее ссылки на избранные издания, как это показано на рисунках:</a:t>
            </a:r>
            <a:endParaRPr/>
          </a:p>
        </p:txBody>
      </p:sp>
      <p:pic>
        <p:nvPicPr>
          <p:cNvPr descr="" id="27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840" y="642960"/>
            <a:ext cx="285480" cy="218880"/>
          </a:xfrm>
          <a:prstGeom prst="rect">
            <a:avLst/>
          </a:prstGeom>
          <a:ln w="9360">
            <a:noFill/>
          </a:ln>
        </p:spPr>
      </p:pic>
      <p:pic>
        <p:nvPicPr>
          <p:cNvPr descr="" id="27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714760" y="571320"/>
            <a:ext cx="266400" cy="275760"/>
          </a:xfrm>
          <a:prstGeom prst="rect">
            <a:avLst/>
          </a:prstGeom>
          <a:ln w="9360">
            <a:noFill/>
          </a:ln>
        </p:spPr>
      </p:pic>
      <p:pic>
        <p:nvPicPr>
          <p:cNvPr descr="" id="276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071960" y="571320"/>
            <a:ext cx="304560" cy="228240"/>
          </a:xfrm>
          <a:prstGeom prst="rect">
            <a:avLst/>
          </a:prstGeom>
          <a:ln w="9360">
            <a:noFill/>
          </a:ln>
        </p:spPr>
      </p:pic>
      <p:pic>
        <p:nvPicPr>
          <p:cNvPr descr="" id="277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357880" y="571320"/>
            <a:ext cx="237600" cy="228240"/>
          </a:xfrm>
          <a:prstGeom prst="rect">
            <a:avLst/>
          </a:prstGeom>
          <a:ln w="9360">
            <a:noFill/>
          </a:ln>
        </p:spPr>
      </p:pic>
      <p:pic>
        <p:nvPicPr>
          <p:cNvPr descr="" id="278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429240" y="642960"/>
            <a:ext cx="237600" cy="199800"/>
          </a:xfrm>
          <a:prstGeom prst="rect">
            <a:avLst/>
          </a:prstGeom>
          <a:ln w="9360">
            <a:noFill/>
          </a:ln>
        </p:spPr>
      </p:pic>
      <p:pic>
        <p:nvPicPr>
          <p:cNvPr descr="" id="279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8286840" y="642960"/>
            <a:ext cx="285480" cy="180720"/>
          </a:xfrm>
          <a:prstGeom prst="rect">
            <a:avLst/>
          </a:prstGeom>
          <a:ln w="9360">
            <a:noFill/>
          </a:ln>
        </p:spPr>
      </p:pic>
      <p:pic>
        <p:nvPicPr>
          <p:cNvPr descr="" id="280" name="Рисунок 34"/>
          <p:cNvPicPr/>
          <p:nvPr/>
        </p:nvPicPr>
        <p:blipFill>
          <a:blip r:embed="rId8"/>
          <a:stretch>
            <a:fillRect/>
          </a:stretch>
        </p:blipFill>
        <p:spPr>
          <a:xfrm>
            <a:off x="3429000" y="3786120"/>
            <a:ext cx="5543280" cy="1105200"/>
          </a:xfrm>
          <a:prstGeom prst="rect">
            <a:avLst/>
          </a:prstGeom>
          <a:ln w="12600">
            <a:solidFill>
              <a:srgbClr val="a6a6a6"/>
            </a:solidFill>
            <a:miter/>
          </a:ln>
        </p:spPr>
      </p:pic>
      <p:pic>
        <p:nvPicPr>
          <p:cNvPr descr="" id="281" name="Рисунок 35"/>
          <p:cNvPicPr/>
          <p:nvPr/>
        </p:nvPicPr>
        <p:blipFill>
          <a:blip r:embed="rId9"/>
          <a:stretch>
            <a:fillRect/>
          </a:stretch>
        </p:blipFill>
        <p:spPr>
          <a:xfrm>
            <a:off x="3429000" y="4929120"/>
            <a:ext cx="5543280" cy="6274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pic>
        <p:nvPicPr>
          <p:cNvPr descr="" id="282" name="Picture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0" y="1428840"/>
            <a:ext cx="3514320" cy="1066320"/>
          </a:xfrm>
          <a:prstGeom prst="rect">
            <a:avLst/>
          </a:prstGeom>
          <a:ln w="9360">
            <a:noFill/>
          </a:ln>
        </p:spPr>
      </p:pic>
      <p:pic>
        <p:nvPicPr>
          <p:cNvPr descr="" id="283" name="Рисунок 32"/>
          <p:cNvPicPr/>
          <p:nvPr/>
        </p:nvPicPr>
        <p:blipFill>
          <a:blip r:embed="rId11"/>
          <a:stretch>
            <a:fillRect/>
          </a:stretch>
        </p:blipFill>
        <p:spPr>
          <a:xfrm>
            <a:off x="3429000" y="1357200"/>
            <a:ext cx="3209400" cy="23428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pic>
        <p:nvPicPr>
          <p:cNvPr descr="" id="284" name="Рисунок 33"/>
          <p:cNvPicPr/>
          <p:nvPr/>
        </p:nvPicPr>
        <p:blipFill>
          <a:blip r:embed="rId12"/>
          <a:stretch>
            <a:fillRect/>
          </a:stretch>
        </p:blipFill>
        <p:spPr>
          <a:xfrm>
            <a:off x="5857920" y="2000160"/>
            <a:ext cx="3071520" cy="16426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  <p:sp>
        <p:nvSpPr>
          <p:cNvPr id="285" name="CustomShape 4"/>
          <p:cNvSpPr/>
          <p:nvPr/>
        </p:nvSpPr>
        <p:spPr>
          <a:xfrm>
            <a:off x="0" y="2428920"/>
            <a:ext cx="3428640" cy="471348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txBody>
          <a:bodyPr bIns="45000" lIns="90000" rIns="90000" tIns="45000"/>
          <a:p>
            <a:pPr algn="just">
              <a:lnSpc>
                <a:spcPts val="635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Когда новые папки созданы, в них можно переместить отмеченные издания, при этом издания, перемещенные в папку, более не отображаются в центральной части экрана, и обратиться к ним пользователь сможет, раскрыв содержимое конкретной папки. </a:t>
            </a:r>
            <a:endParaRPr/>
          </a:p>
          <a:p>
            <a:pPr algn="just">
              <a:lnSpc>
                <a:spcPts val="635"/>
              </a:lnSpc>
            </a:pPr>
            <a:endParaRPr/>
          </a:p>
          <a:p>
            <a:pPr algn="just">
              <a:lnSpc>
                <a:spcPts val="635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Для </a:t>
            </a:r>
            <a:r>
              <a:rPr b="1" lang="ru-RU" sz="1600">
                <a:solidFill>
                  <a:srgbClr val="000000"/>
                </a:solidFill>
                <a:latin typeface="Calibri"/>
              </a:rPr>
              <a:t>перемещения издания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, выделите его, нажав на символ-страницу слева от названия, затем нажмите на иконку «копировать», затем выделить ту папку, в которую Вы хотите переместить издание и нажать иконку «вставить». Таким же образом можно перемещать не только содержимое папок, но и сами папки.</a:t>
            </a:r>
            <a:endParaRPr/>
          </a:p>
        </p:txBody>
      </p:sp>
      <p:sp>
        <p:nvSpPr>
          <p:cNvPr id="286" name="CustomShape 5"/>
          <p:cNvSpPr/>
          <p:nvPr/>
        </p:nvSpPr>
        <p:spPr>
          <a:xfrm>
            <a:off x="3714840" y="3000240"/>
            <a:ext cx="213840" cy="71388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287" name="CustomShape 6"/>
          <p:cNvSpPr/>
          <p:nvPr/>
        </p:nvSpPr>
        <p:spPr>
          <a:xfrm>
            <a:off x="8715240" y="3714840"/>
            <a:ext cx="428400" cy="121392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288" name="CustomShape 7"/>
          <p:cNvSpPr/>
          <p:nvPr/>
        </p:nvSpPr>
        <p:spPr>
          <a:xfrm>
            <a:off x="8572320" y="3786120"/>
            <a:ext cx="571320" cy="35676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289" name="CustomShape 8"/>
          <p:cNvSpPr/>
          <p:nvPr/>
        </p:nvSpPr>
        <p:spPr>
          <a:xfrm>
            <a:off x="8572320" y="4429080"/>
            <a:ext cx="571320" cy="35676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290" name="CustomShape 9"/>
          <p:cNvSpPr/>
          <p:nvPr/>
        </p:nvSpPr>
        <p:spPr>
          <a:xfrm flipH="1" rot="5400000">
            <a:off x="1323360" y="1109880"/>
            <a:ext cx="852120" cy="35676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91" name="CustomShape 10"/>
          <p:cNvSpPr/>
          <p:nvPr/>
        </p:nvSpPr>
        <p:spPr>
          <a:xfrm>
            <a:off x="3571920" y="4286160"/>
            <a:ext cx="356760" cy="35676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292" name="CustomShape 11"/>
          <p:cNvSpPr/>
          <p:nvPr/>
        </p:nvSpPr>
        <p:spPr>
          <a:xfrm>
            <a:off x="3429000" y="5572080"/>
            <a:ext cx="5714640" cy="1306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b="1" lang="ru-RU" sz="1600" u="sng">
                <a:solidFill>
                  <a:srgbClr val="000000"/>
                </a:solidFill>
                <a:latin typeface="Calibri"/>
              </a:rPr>
              <a:t>Удаление издания из избранного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реализовано путем удаления папки вместе с содержимым.  Если в Вашем личном кабинете содержатся ссылки на издания, которые Вы желаете удалить, нужно поместить их в заранее созданную папку, например «корзина»,  затем удалить саму папку</a:t>
            </a:r>
            <a:endParaRPr/>
          </a:p>
        </p:txBody>
      </p:sp>
      <p:sp>
        <p:nvSpPr>
          <p:cNvPr id="293" name="CustomShape 12"/>
          <p:cNvSpPr/>
          <p:nvPr/>
        </p:nvSpPr>
        <p:spPr>
          <a:xfrm>
            <a:off x="7286760" y="4000680"/>
            <a:ext cx="1428480" cy="1063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00"/>
              </a:lnSpc>
            </a:pPr>
            <a:r>
              <a:rPr lang="ru-RU" sz="1600">
                <a:solidFill>
                  <a:srgbClr val="ff0000"/>
                </a:solidFill>
                <a:latin typeface="Calibri"/>
              </a:rPr>
              <a:t>Скрыть/отобразить содержимое папки</a:t>
            </a:r>
            <a:endParaRPr/>
          </a:p>
        </p:txBody>
      </p:sp>
      <p:sp>
        <p:nvSpPr>
          <p:cNvPr id="294" name="CustomShape 13"/>
          <p:cNvSpPr/>
          <p:nvPr/>
        </p:nvSpPr>
        <p:spPr>
          <a:xfrm flipV="1">
            <a:off x="8143920" y="4071240"/>
            <a:ext cx="785520" cy="35676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95" name="Line 14"/>
          <p:cNvSpPr/>
          <p:nvPr/>
        </p:nvSpPr>
        <p:spPr>
          <a:xfrm>
            <a:off x="2214360" y="2928600"/>
            <a:ext cx="1214280" cy="180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296" name="Line 15"/>
          <p:cNvSpPr/>
          <p:nvPr/>
        </p:nvSpPr>
        <p:spPr>
          <a:xfrm>
            <a:off x="142560" y="3143160"/>
            <a:ext cx="785880" cy="144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297" name="CustomShape 16"/>
          <p:cNvSpPr/>
          <p:nvPr/>
        </p:nvSpPr>
        <p:spPr>
          <a:xfrm flipH="1" rot="5400000">
            <a:off x="3392640" y="2964960"/>
            <a:ext cx="356760" cy="285480"/>
          </a:xfrm>
          <a:prstGeom prst="straightConnector1">
            <a:avLst/>
          </a:prstGeom>
          <a:noFill/>
          <a:ln w="1260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98" name="CustomShape 17"/>
          <p:cNvSpPr/>
          <p:nvPr/>
        </p:nvSpPr>
        <p:spPr>
          <a:xfrm>
            <a:off x="2857320" y="4214880"/>
            <a:ext cx="4428720" cy="108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99" name="Line 18"/>
          <p:cNvSpPr/>
          <p:nvPr/>
        </p:nvSpPr>
        <p:spPr>
          <a:xfrm>
            <a:off x="2643120" y="5000400"/>
            <a:ext cx="714240" cy="180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300" name="Line 19"/>
          <p:cNvSpPr/>
          <p:nvPr/>
        </p:nvSpPr>
        <p:spPr>
          <a:xfrm>
            <a:off x="71280" y="5214600"/>
            <a:ext cx="857160" cy="180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301" name="CustomShape 20"/>
          <p:cNvSpPr/>
          <p:nvPr/>
        </p:nvSpPr>
        <p:spPr>
          <a:xfrm flipH="1" flipV="1" rot="5400000">
            <a:off x="3215160" y="4643640"/>
            <a:ext cx="499680" cy="213840"/>
          </a:xfrm>
          <a:prstGeom prst="straightConnector1">
            <a:avLst/>
          </a:prstGeom>
          <a:noFill/>
          <a:ln w="1260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302" name="CustomShape 21"/>
          <p:cNvSpPr/>
          <p:nvPr/>
        </p:nvSpPr>
        <p:spPr>
          <a:xfrm>
            <a:off x="3571920" y="5214960"/>
            <a:ext cx="356760" cy="35676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303" name="CustomShape 22"/>
          <p:cNvSpPr/>
          <p:nvPr/>
        </p:nvSpPr>
        <p:spPr>
          <a:xfrm flipH="1" rot="5400000">
            <a:off x="3250440" y="5108040"/>
            <a:ext cx="428400" cy="213840"/>
          </a:xfrm>
          <a:prstGeom prst="straightConnector1">
            <a:avLst/>
          </a:prstGeom>
          <a:noFill/>
          <a:ln w="1260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215040" y="0"/>
            <a:ext cx="292860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Личный кабинет. Цитаты</a:t>
            </a:r>
            <a:endParaRPr/>
          </a:p>
        </p:txBody>
      </p:sp>
      <p:pic>
        <p:nvPicPr>
          <p:cNvPr descr="" id="30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2200" y="428760"/>
            <a:ext cx="8969040" cy="4500360"/>
          </a:xfrm>
          <a:prstGeom prst="rect">
            <a:avLst/>
          </a:prstGeom>
          <a:ln w="12600">
            <a:solidFill>
              <a:srgbClr val="ff0000"/>
            </a:solidFill>
            <a:miter/>
          </a:ln>
        </p:spPr>
      </p:pic>
      <p:sp>
        <p:nvSpPr>
          <p:cNvPr id="306" name="CustomShape 2"/>
          <p:cNvSpPr/>
          <p:nvPr/>
        </p:nvSpPr>
        <p:spPr>
          <a:xfrm>
            <a:off x="3143160" y="1428840"/>
            <a:ext cx="356760" cy="35676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307" name="CustomShape 3"/>
          <p:cNvSpPr/>
          <p:nvPr/>
        </p:nvSpPr>
        <p:spPr>
          <a:xfrm>
            <a:off x="8429760" y="428760"/>
            <a:ext cx="571320" cy="49968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308" name="CustomShape 4"/>
          <p:cNvSpPr/>
          <p:nvPr/>
        </p:nvSpPr>
        <p:spPr>
          <a:xfrm>
            <a:off x="2500200" y="1714320"/>
            <a:ext cx="785520" cy="571320"/>
          </a:xfrm>
          <a:prstGeom prst="ellipse">
            <a:avLst/>
          </a:prstGeom>
          <a:noFill/>
          <a:ln w="12600">
            <a:solidFill>
              <a:srgbClr val="ff0000"/>
            </a:solidFill>
            <a:round/>
          </a:ln>
        </p:spPr>
      </p:sp>
      <p:sp>
        <p:nvSpPr>
          <p:cNvPr id="309" name="Line 5"/>
          <p:cNvSpPr/>
          <p:nvPr/>
        </p:nvSpPr>
        <p:spPr>
          <a:xfrm>
            <a:off x="4572000" y="1142640"/>
            <a:ext cx="2857320" cy="180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310" name="CustomShape 6"/>
          <p:cNvSpPr/>
          <p:nvPr/>
        </p:nvSpPr>
        <p:spPr>
          <a:xfrm>
            <a:off x="7072200" y="857160"/>
            <a:ext cx="2071440" cy="577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ff0000"/>
                </a:solidFill>
                <a:latin typeface="Calibri"/>
              </a:rPr>
              <a:t>Название издания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1" name="Line 7"/>
          <p:cNvSpPr/>
          <p:nvPr/>
        </p:nvSpPr>
        <p:spPr>
          <a:xfrm>
            <a:off x="3500280" y="1607040"/>
            <a:ext cx="857160" cy="3600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312" name="CustomShape 8"/>
          <p:cNvSpPr/>
          <p:nvPr/>
        </p:nvSpPr>
        <p:spPr>
          <a:xfrm>
            <a:off x="4429080" y="1500120"/>
            <a:ext cx="1928520" cy="576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ts val="635"/>
              </a:lnSpc>
            </a:pPr>
            <a:r>
              <a:rPr lang="ru-RU" sz="1600">
                <a:solidFill>
                  <a:srgbClr val="ff0000"/>
                </a:solidFill>
                <a:latin typeface="Calibri"/>
              </a:rPr>
              <a:t>Отобразить список цитат  в издании</a:t>
            </a:r>
            <a:endParaRPr/>
          </a:p>
        </p:txBody>
      </p:sp>
      <p:sp>
        <p:nvSpPr>
          <p:cNvPr id="313" name="Line 9"/>
          <p:cNvSpPr/>
          <p:nvPr/>
        </p:nvSpPr>
        <p:spPr>
          <a:xfrm>
            <a:off x="3143160" y="2071440"/>
            <a:ext cx="1071360" cy="50004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314" name="Line 10"/>
          <p:cNvSpPr/>
          <p:nvPr/>
        </p:nvSpPr>
        <p:spPr>
          <a:xfrm>
            <a:off x="2714400" y="2071440"/>
            <a:ext cx="428760" cy="1800"/>
          </a:xfrm>
          <a:prstGeom prst="line">
            <a:avLst/>
          </a:prstGeom>
          <a:ln w="12600">
            <a:solidFill>
              <a:srgbClr val="ff0000"/>
            </a:solidFill>
            <a:round/>
          </a:ln>
        </p:spPr>
      </p:sp>
      <p:sp>
        <p:nvSpPr>
          <p:cNvPr id="315" name="CustomShape 11"/>
          <p:cNvSpPr/>
          <p:nvPr/>
        </p:nvSpPr>
        <p:spPr>
          <a:xfrm>
            <a:off x="142920" y="2428920"/>
            <a:ext cx="3500280" cy="4285800"/>
          </a:xfrm>
          <a:prstGeom prst="corner">
            <a:avLst>
              <a:gd fmla="val 56465" name="adj1"/>
              <a:gd fmla="val 72222" name="adj2"/>
            </a:avLst>
          </a:prstGeom>
          <a:solidFill>
            <a:srgbClr val="f2f2f2"/>
          </a:solidFill>
          <a:ln w="25560">
            <a:noFill/>
          </a:ln>
        </p:spPr>
        <p:txBody>
          <a:bodyPr anchor="ctr" bIns="45000" lIns="90000" rIns="90000" tIns="45000"/>
          <a:p>
            <a:pPr algn="r">
              <a:lnSpc>
                <a:spcPts val="670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Список процитированных изданий можно экспортировать в текстовый формат (.doc). </a:t>
            </a:r>
            <a:endParaRPr/>
          </a:p>
          <a:p>
            <a:pPr>
              <a:lnSpc>
                <a:spcPts val="670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Для этого нажмите символ в верхней правой части экрана. Вам будет предложено выбрать издания для экспорта – все или только на текущей странице. Список изданий ищите в папке «загрузки».</a:t>
            </a:r>
            <a:endParaRPr/>
          </a:p>
        </p:txBody>
      </p:sp>
      <p:pic>
        <p:nvPicPr>
          <p:cNvPr descr="" id="31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160" y="3821400"/>
            <a:ext cx="5776920" cy="2893320"/>
          </a:xfrm>
          <a:prstGeom prst="rect">
            <a:avLst/>
          </a:prstGeom>
          <a:ln w="9360">
            <a:solidFill>
              <a:srgbClr val="558ed5"/>
            </a:solidFill>
            <a:miter/>
          </a:ln>
        </p:spPr>
      </p:pic>
      <p:sp>
        <p:nvSpPr>
          <p:cNvPr id="317" name="CustomShape 12"/>
          <p:cNvSpPr/>
          <p:nvPr/>
        </p:nvSpPr>
        <p:spPr>
          <a:xfrm flipV="1">
            <a:off x="2071800" y="856080"/>
            <a:ext cx="6357600" cy="3500280"/>
          </a:xfrm>
          <a:prstGeom prst="straightConnector1">
            <a:avLst/>
          </a:prstGeom>
          <a:noFill/>
          <a:ln w="1260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318" name="CustomShape 13"/>
          <p:cNvSpPr/>
          <p:nvPr/>
        </p:nvSpPr>
        <p:spPr>
          <a:xfrm rot="5400000">
            <a:off x="7287120" y="2428920"/>
            <a:ext cx="2999880" cy="1080"/>
          </a:xfrm>
          <a:prstGeom prst="straightConnector1">
            <a:avLst/>
          </a:prstGeom>
          <a:noFill/>
          <a:ln w="1260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319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786800" y="3929040"/>
            <a:ext cx="399600" cy="294840"/>
          </a:xfrm>
          <a:prstGeom prst="rect">
            <a:avLst/>
          </a:prstGeom>
          <a:ln w="9360">
            <a:noFill/>
          </a:ln>
        </p:spPr>
      </p:pic>
      <p:sp>
        <p:nvSpPr>
          <p:cNvPr id="320" name="CustomShape 14"/>
          <p:cNvSpPr/>
          <p:nvPr/>
        </p:nvSpPr>
        <p:spPr>
          <a:xfrm>
            <a:off x="4214880" y="2286000"/>
            <a:ext cx="2857320" cy="856800"/>
          </a:xfrm>
          <a:prstGeom prst="rect">
            <a:avLst/>
          </a:prstGeom>
          <a:solidFill>
            <a:srgbClr val="f2f2f2"/>
          </a:solidFill>
          <a:ln w="25560">
            <a:noFill/>
          </a:ln>
        </p:spPr>
        <p:txBody>
          <a:bodyPr anchor="ctr" bIns="45000" lIns="90000" rIns="90000" tIns="45000"/>
          <a:p>
            <a:pPr>
              <a:lnSpc>
                <a:spcPts val="635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Страница, с которой взята цитата, при клике открывается в программе для чтения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99640" y="908640"/>
            <a:ext cx="7344360" cy="518436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e46c0a"/>
                </a:solidFill>
                <a:latin typeface="Calibri"/>
              </a:rPr>
              <a:t>Желаем Вам продуктивной</a:t>
            </a:r>
            <a:r>
              <a:rPr lang="ru-RU" sz="3200">
                <a:solidFill>
                  <a:srgbClr val="e46c0a"/>
                </a:solidFill>
                <a:latin typeface="Calibri"/>
              </a:rPr>
              <a:t>	</a:t>
            </a:r>
            <a:r>
              <a:rPr lang="ru-RU" sz="3200">
                <a:solidFill>
                  <a:srgbClr val="e46c0a"/>
                </a:solidFill>
                <a:latin typeface="Calibri"/>
              </a:rPr>
              <a:t> работы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e46c0a"/>
                </a:solidFill>
                <a:latin typeface="Calibri"/>
              </a:rPr>
              <a:t>в электронной библиотеке Юрайт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e46c0a"/>
                </a:solidFill>
                <a:latin typeface="Calibri"/>
              </a:rPr>
              <a:t>Будем рады Вашим отзывам и предложениям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e46c0a"/>
                </a:solidFill>
                <a:latin typeface="Calibri"/>
              </a:rPr>
              <a:t>Техническая поддержка пользователей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e46c0a"/>
                </a:solidFill>
                <a:latin typeface="Calibri"/>
              </a:rPr>
              <a:t>Тел (495) 744-00-12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e46c0a"/>
                </a:solidFill>
                <a:latin typeface="Calibri"/>
              </a:rPr>
              <a:t>E-mail:   ebs@urait.ru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58000" y="0"/>
            <a:ext cx="2285640" cy="428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Работа с Каталогом</a:t>
            </a:r>
            <a:endParaRPr/>
          </a:p>
        </p:txBody>
      </p:sp>
      <p:pic>
        <p:nvPicPr>
          <p:cNvPr descr="" id="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357120"/>
            <a:ext cx="8749080" cy="4100040"/>
          </a:xfrm>
          <a:prstGeom prst="rect">
            <a:avLst/>
          </a:prstGeom>
          <a:ln w="9360">
            <a:solidFill>
              <a:srgbClr val="e46c0a"/>
            </a:solidFill>
            <a:miter/>
          </a:ln>
        </p:spPr>
      </p:pic>
      <p:sp>
        <p:nvSpPr>
          <p:cNvPr id="95" name="CustomShape 2"/>
          <p:cNvSpPr/>
          <p:nvPr/>
        </p:nvSpPr>
        <p:spPr>
          <a:xfrm>
            <a:off x="214200" y="4572000"/>
            <a:ext cx="8786520" cy="214272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При перемещении по каталогу, а также при просмотре результатов поисков, в центральной части экрана отображается список книг. </a:t>
            </a:r>
            <a:endParaRPr/>
          </a:p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Для перемещения между страницами списка или для сортировки содержимого используйте переключатели в верхней части экрана. </a:t>
            </a:r>
            <a:endParaRPr/>
          </a:p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Каждое издание можно открыть в программе для чтения, возможность полнотекстового доступа обозначена значками </a:t>
            </a:r>
            <a:r>
              <a:rPr i="1" lang="ru-RU">
                <a:solidFill>
                  <a:srgbClr val="e46c0a"/>
                </a:solidFill>
                <a:latin typeface="Calibri"/>
              </a:rPr>
              <a:t>«Читать» </a:t>
            </a:r>
            <a:r>
              <a:rPr lang="ru-RU">
                <a:solidFill>
                  <a:srgbClr val="e46c0a"/>
                </a:solidFill>
                <a:latin typeface="Calibri"/>
              </a:rPr>
              <a:t>или </a:t>
            </a:r>
            <a:r>
              <a:rPr i="1" lang="ru-RU">
                <a:solidFill>
                  <a:srgbClr val="e46c0a"/>
                </a:solidFill>
                <a:latin typeface="Calibri"/>
              </a:rPr>
              <a:t>«Ознакомиться».</a:t>
            </a:r>
            <a:endParaRPr/>
          </a:p>
          <a:p>
            <a:pPr algn="just">
              <a:lnSpc>
                <a:spcPts val="635"/>
              </a:lnSpc>
            </a:pPr>
            <a:r>
              <a:rPr lang="ru-RU">
                <a:solidFill>
                  <a:srgbClr val="e46c0a"/>
                </a:solidFill>
                <a:latin typeface="Calibri"/>
              </a:rPr>
              <a:t>Отдельное издание или список изданий можно экспортировать в файл-Excel или в раздел </a:t>
            </a:r>
            <a:r>
              <a:rPr i="1" lang="ru-RU">
                <a:solidFill>
                  <a:srgbClr val="e46c0a"/>
                </a:solidFill>
                <a:latin typeface="Calibri"/>
              </a:rPr>
              <a:t>«Избранное» </a:t>
            </a:r>
            <a:r>
              <a:rPr lang="ru-RU">
                <a:solidFill>
                  <a:srgbClr val="e46c0a"/>
                </a:solidFill>
                <a:latin typeface="Calibri"/>
              </a:rPr>
              <a:t>личного кабинета авторизованного пользователя.</a:t>
            </a:r>
            <a:endParaRPr/>
          </a:p>
        </p:txBody>
      </p:sp>
      <p:pic>
        <p:nvPicPr>
          <p:cNvPr descr="" id="9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785880"/>
            <a:ext cx="999720" cy="486720"/>
          </a:xfrm>
          <a:prstGeom prst="rect">
            <a:avLst/>
          </a:prstGeom>
          <a:ln w="9360">
            <a:solidFill>
              <a:srgbClr val="bfbfbf"/>
            </a:solidFill>
            <a:miter/>
          </a:ln>
        </p:spPr>
      </p:pic>
      <p:pic>
        <p:nvPicPr>
          <p:cNvPr descr="" id="9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01000" y="785880"/>
            <a:ext cx="879480" cy="428400"/>
          </a:xfrm>
          <a:prstGeom prst="rect">
            <a:avLst/>
          </a:prstGeom>
          <a:ln w="9360">
            <a:solidFill>
              <a:srgbClr val="bfbfbf"/>
            </a:solidFill>
            <a:miter/>
          </a:ln>
        </p:spPr>
      </p:pic>
      <p:sp>
        <p:nvSpPr>
          <p:cNvPr id="98" name="CustomShape 3"/>
          <p:cNvSpPr/>
          <p:nvPr/>
        </p:nvSpPr>
        <p:spPr>
          <a:xfrm>
            <a:off x="71280" y="428760"/>
            <a:ext cx="1428480" cy="9284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99" name="CustomShape 4"/>
          <p:cNvSpPr/>
          <p:nvPr/>
        </p:nvSpPr>
        <p:spPr>
          <a:xfrm>
            <a:off x="7858080" y="571320"/>
            <a:ext cx="1142640" cy="78552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00" name="CustomShape 5"/>
          <p:cNvSpPr/>
          <p:nvPr/>
        </p:nvSpPr>
        <p:spPr>
          <a:xfrm>
            <a:off x="1643040" y="4000680"/>
            <a:ext cx="1071360" cy="3567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01" name="CustomShape 6"/>
          <p:cNvSpPr/>
          <p:nvPr/>
        </p:nvSpPr>
        <p:spPr>
          <a:xfrm>
            <a:off x="428760" y="2071800"/>
            <a:ext cx="1213920" cy="6426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02" name="CustomShape 7"/>
          <p:cNvSpPr/>
          <p:nvPr/>
        </p:nvSpPr>
        <p:spPr>
          <a:xfrm>
            <a:off x="428760" y="3786120"/>
            <a:ext cx="1213920" cy="6426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103" name="CustomShape 8"/>
          <p:cNvSpPr/>
          <p:nvPr/>
        </p:nvSpPr>
        <p:spPr>
          <a:xfrm>
            <a:off x="2786040" y="285840"/>
            <a:ext cx="3642840" cy="4284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429160" y="0"/>
            <a:ext cx="3714480" cy="499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Регистрация. Общие правила: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214200" y="548640"/>
            <a:ext cx="8786520" cy="609480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ts val="776"/>
              </a:lnSpc>
              <a:buFont charset="2" typeface="Wingdings"/>
              <a:buChar char=""/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Процедура регистрации обязательна для всех пользователей электронной библиотеки, желающих получить доступ к чтению полных текстов изданий удаленно от стен ВУЗа., т.е. из любой точки, где есть доступ в Internet, например с домашнего компьютера </a:t>
            </a:r>
            <a:endParaRPr/>
          </a:p>
          <a:p>
            <a:pPr algn="just">
              <a:lnSpc>
                <a:spcPts val="776"/>
              </a:lnSpc>
              <a:buFont charset="2" typeface="Wingdings"/>
              <a:buChar char=""/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После регистрации и авторизации на сайте электронной библиотеки, пользователю становятся доступы дополнительные сервисы в разделе «Личный кабинет»:</a:t>
            </a:r>
            <a:endParaRPr/>
          </a:p>
          <a:p>
            <a:pPr algn="just">
              <a:lnSpc>
                <a:spcPts val="776"/>
              </a:lnSpc>
              <a:buFont typeface="Arial"/>
              <a:buChar char="•"/>
            </a:pPr>
            <a:r>
              <a:rPr b="1" i="1" lang="ru-RU" sz="2000" u="sng">
                <a:solidFill>
                  <a:srgbClr val="e46c0a"/>
                </a:solidFill>
                <a:latin typeface="Calibri"/>
              </a:rPr>
              <a:t>Избранное. 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Позволяет добавлять отдельные издания в приватный раздел сайта, в первую очередь для быстрого возвращения к работе с ними, минуя процедуры поиска</a:t>
            </a:r>
            <a:endParaRPr/>
          </a:p>
          <a:p>
            <a:pPr algn="just">
              <a:lnSpc>
                <a:spcPts val="776"/>
              </a:lnSpc>
              <a:buFont typeface="Arial"/>
              <a:buChar char="•"/>
            </a:pPr>
            <a:r>
              <a:rPr b="1" i="1" lang="ru-RU" sz="2000" u="sng">
                <a:solidFill>
                  <a:srgbClr val="e46c0a"/>
                </a:solidFill>
                <a:latin typeface="Calibri"/>
              </a:rPr>
              <a:t>Закладки. 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Позволяет отмечать избранные места в тексте конкретного издания и возвращаться к ним</a:t>
            </a:r>
            <a:endParaRPr/>
          </a:p>
          <a:p>
            <a:pPr algn="just">
              <a:lnSpc>
                <a:spcPts val="776"/>
              </a:lnSpc>
              <a:buFont typeface="Arial"/>
              <a:buChar char="•"/>
            </a:pPr>
            <a:r>
              <a:rPr b="1" i="1" lang="ru-RU" sz="2000" u="sng">
                <a:solidFill>
                  <a:srgbClr val="e46c0a"/>
                </a:solidFill>
                <a:latin typeface="Calibri"/>
              </a:rPr>
              <a:t>Цитаты. 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Позволяет копировать до 10% текста, доступного для чтения издания. Сохраняет скопированный материал в «личном кабинете» и позволяет выгружать списки процитированной литературы в текстовый формат. </a:t>
            </a:r>
            <a:endParaRPr/>
          </a:p>
          <a:p>
            <a:pPr algn="just">
              <a:lnSpc>
                <a:spcPts val="706"/>
              </a:lnSpc>
            </a:pPr>
            <a:endParaRPr/>
          </a:p>
          <a:p>
            <a:pPr algn="just">
              <a:lnSpc>
                <a:spcPts val="706"/>
              </a:lnSpc>
              <a:buFont typeface="Arial"/>
              <a:buChar char="•"/>
            </a:pPr>
            <a:r>
              <a:rPr b="1" lang="ru-RU" sz="2000" u="sng">
                <a:solidFill>
                  <a:srgbClr val="e46c0a"/>
                </a:solidFill>
                <a:latin typeface="Calibri"/>
              </a:rPr>
              <a:t>ВАЖНО!!!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  Процедура регистрации состоит из двух этапов: собственно регистрация (заполнение регистрационных форм) и подтверждение регистрации переходом по ссылке, отправленной на личный e-mail пользователя, указанный как логин.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2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7812360" y="1052640"/>
            <a:ext cx="935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pic>
        <p:nvPicPr>
          <p:cNvPr descr="" id="10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40" y="332640"/>
            <a:ext cx="5427360" cy="468324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109" name="CustomShape 2"/>
          <p:cNvSpPr/>
          <p:nvPr/>
        </p:nvSpPr>
        <p:spPr>
          <a:xfrm flipH="1">
            <a:off x="7091640" y="1412640"/>
            <a:ext cx="719640" cy="360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10" name="CustomShape 3"/>
          <p:cNvSpPr/>
          <p:nvPr/>
        </p:nvSpPr>
        <p:spPr>
          <a:xfrm>
            <a:off x="1619640" y="3789000"/>
            <a:ext cx="791640" cy="503640"/>
          </a:xfrm>
          <a:prstGeom prst="ellipse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11" name="TextShape 4"/>
          <p:cNvSpPr txBox="1"/>
          <p:nvPr/>
        </p:nvSpPr>
        <p:spPr>
          <a:xfrm>
            <a:off x="5148000" y="0"/>
            <a:ext cx="324000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Регистрация. Этап1</a:t>
            </a:r>
            <a:endParaRPr/>
          </a:p>
        </p:txBody>
      </p:sp>
      <p:sp>
        <p:nvSpPr>
          <p:cNvPr id="112" name="CustomShape 5"/>
          <p:cNvSpPr/>
          <p:nvPr/>
        </p:nvSpPr>
        <p:spPr>
          <a:xfrm>
            <a:off x="179640" y="4293000"/>
            <a:ext cx="8784720" cy="237600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В регистрационной форме последовательно заполните поля, обязательные поля отмечены звездочкой.       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При регистрации просьба указывать существующий e-mail, который  в дальнейшем будет использоваться как логин для входа в библиотеку.   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Пароль может состоять из букв и цифр, не менее 7 знаков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Выберете свою роль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Обязательно поставьте галку «согласие с условием пользовательского соглашения»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Продолжите процедуру регистрации                            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2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7884360" y="1052640"/>
            <a:ext cx="935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15" name="TextShape 2"/>
          <p:cNvSpPr txBox="1"/>
          <p:nvPr/>
        </p:nvSpPr>
        <p:spPr>
          <a:xfrm>
            <a:off x="5004000" y="0"/>
            <a:ext cx="367200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Регистрация. Этап2 «из стен ВУЗа»</a:t>
            </a:r>
            <a:endParaRPr/>
          </a:p>
        </p:txBody>
      </p:sp>
      <p:sp>
        <p:nvSpPr>
          <p:cNvPr id="116" name="CustomShape 3"/>
          <p:cNvSpPr/>
          <p:nvPr/>
        </p:nvSpPr>
        <p:spPr>
          <a:xfrm rot="10800000">
            <a:off x="4932360" y="476640"/>
            <a:ext cx="2952000" cy="935640"/>
          </a:xfrm>
          <a:prstGeom prst="bentConnector3">
            <a:avLst>
              <a:gd fmla="val 50000" name="adj1"/>
            </a:avLst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11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0"/>
            <a:ext cx="4593600" cy="669276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118" name="CustomShape 4"/>
          <p:cNvSpPr/>
          <p:nvPr/>
        </p:nvSpPr>
        <p:spPr>
          <a:xfrm>
            <a:off x="899640" y="5085360"/>
            <a:ext cx="237600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ff0000"/>
                </a:solidFill>
                <a:latin typeface="Calibri"/>
              </a:rPr>
              <a:t>АВАТАР не выбираем</a:t>
            </a:r>
            <a:endParaRPr/>
          </a:p>
        </p:txBody>
      </p:sp>
      <p:sp>
        <p:nvSpPr>
          <p:cNvPr id="119" name="Line 5"/>
          <p:cNvSpPr/>
          <p:nvPr/>
        </p:nvSpPr>
        <p:spPr>
          <a:xfrm>
            <a:off x="3491640" y="5157000"/>
            <a:ext cx="864000" cy="28800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0" name="Line 6"/>
          <p:cNvSpPr/>
          <p:nvPr/>
        </p:nvSpPr>
        <p:spPr>
          <a:xfrm flipH="1">
            <a:off x="3419640" y="5157000"/>
            <a:ext cx="936000" cy="28800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1" name="CustomShape 7"/>
          <p:cNvSpPr/>
          <p:nvPr/>
        </p:nvSpPr>
        <p:spPr>
          <a:xfrm>
            <a:off x="5004000" y="4077000"/>
            <a:ext cx="3960000" cy="151164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Если пользователь регистрируется из стен ВУЗа или филиала, IP-адрес которого известен системе, выбор организации из списка заблокирован.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6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7884360" y="1124640"/>
            <a:ext cx="935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24" name="TextShape 2"/>
          <p:cNvSpPr txBox="1"/>
          <p:nvPr/>
        </p:nvSpPr>
        <p:spPr>
          <a:xfrm>
            <a:off x="4932000" y="0"/>
            <a:ext cx="338400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Регистрация. Этап2 «из дома»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 rot="10800000">
            <a:off x="4572360" y="620640"/>
            <a:ext cx="3312000" cy="863640"/>
          </a:xfrm>
          <a:prstGeom prst="bentConnector3">
            <a:avLst>
              <a:gd fmla="val 50000" name="adj1"/>
            </a:avLst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12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16640"/>
            <a:ext cx="4211640" cy="375552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pic>
        <p:nvPicPr>
          <p:cNvPr descr="" id="12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20" y="2000160"/>
            <a:ext cx="4123800" cy="349524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128" name="CustomShape 4"/>
          <p:cNvSpPr/>
          <p:nvPr/>
        </p:nvSpPr>
        <p:spPr>
          <a:xfrm>
            <a:off x="4644000" y="1556640"/>
            <a:ext cx="4392000" cy="518436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Если пользователь регистрируется  «из дома» или стен ВУЗа, IP-адрес которого не внесен в систему, необходимо выбрать свой ВУЗ в поле «организация».  Все названия вузов приведены полностью, например: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e46c0a"/>
                </a:solidFill>
                <a:latin typeface="Calibri"/>
              </a:rPr>
              <a:t>- Российский государственный социальный университет.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e46c0a"/>
                </a:solidFill>
                <a:latin typeface="Calibri"/>
              </a:rPr>
              <a:t>- Национальный исследовательский саратовский государственный университет.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ru-RU">
                <a:solidFill>
                  <a:srgbClr val="e46c0a"/>
                </a:solidFill>
                <a:latin typeface="Calibri"/>
              </a:rPr>
              <a:t>В поле «подразделение» можно выбрать филиал или факультет Вуза, выбранного ранее в поле «организация»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Если Вы не нашли свой вуз в списке организаций, поставьте галку в поле «другая организация» и впишите название своего ВУЗа в соответствующее поле.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32640"/>
            <a:ext cx="8845920" cy="538092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7884360" y="1052640"/>
            <a:ext cx="935640" cy="359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31" name="TextShape 2"/>
          <p:cNvSpPr txBox="1"/>
          <p:nvPr/>
        </p:nvSpPr>
        <p:spPr>
          <a:xfrm>
            <a:off x="5004000" y="0"/>
            <a:ext cx="413964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Регистрация. Этап 3. Завершение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 rot="10800000">
            <a:off x="4932360" y="476640"/>
            <a:ext cx="2952000" cy="935640"/>
          </a:xfrm>
          <a:prstGeom prst="bentConnector3">
            <a:avLst>
              <a:gd fmla="val 50000" name="adj1"/>
            </a:avLst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13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0"/>
            <a:ext cx="4593600" cy="6692760"/>
          </a:xfrm>
          <a:prstGeom prst="rect">
            <a:avLst/>
          </a:prstGeom>
          <a:ln w="9360">
            <a:solidFill>
              <a:srgbClr val="808080"/>
            </a:solidFill>
            <a:miter/>
          </a:ln>
        </p:spPr>
      </p:pic>
      <p:sp>
        <p:nvSpPr>
          <p:cNvPr id="134" name="CustomShape 4"/>
          <p:cNvSpPr/>
          <p:nvPr/>
        </p:nvSpPr>
        <p:spPr>
          <a:xfrm flipV="1">
            <a:off x="2483640" y="6218280"/>
            <a:ext cx="2160000" cy="52272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135" name="CustomShape 5"/>
          <p:cNvSpPr/>
          <p:nvPr/>
        </p:nvSpPr>
        <p:spPr>
          <a:xfrm>
            <a:off x="395640" y="3573000"/>
            <a:ext cx="4536000" cy="1583640"/>
          </a:xfrm>
          <a:prstGeom prst="rect">
            <a:avLst/>
          </a:prstGeom>
          <a:solidFill>
            <a:srgbClr val="d9d9d9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e46c0a"/>
                </a:solidFill>
                <a:latin typeface="Calibri"/>
              </a:rPr>
              <a:t>Для завершения регистрации нажмите «</a:t>
            </a:r>
            <a:r>
              <a:rPr b="1" lang="ru-RU" u="sng">
                <a:solidFill>
                  <a:srgbClr val="e46c0a"/>
                </a:solidFill>
                <a:latin typeface="Calibri"/>
              </a:rPr>
              <a:t>Зарегистрироваться</a:t>
            </a:r>
            <a:r>
              <a:rPr b="1" lang="ru-RU">
                <a:solidFill>
                  <a:srgbClr val="e46c0a"/>
                </a:solidFill>
                <a:latin typeface="Calibri"/>
              </a:rPr>
              <a:t>», после чего форма   закроется, а на странице сайта появится </a:t>
            </a:r>
            <a:r>
              <a:rPr b="1" lang="ru-RU" u="sng">
                <a:solidFill>
                  <a:srgbClr val="e46c0a"/>
                </a:solidFill>
                <a:latin typeface="Calibri"/>
              </a:rPr>
              <a:t>системное сообщение</a:t>
            </a:r>
            <a:r>
              <a:rPr b="1" lang="ru-RU">
                <a:solidFill>
                  <a:srgbClr val="e46c0a"/>
                </a:solidFill>
                <a:latin typeface="Calibri"/>
              </a:rPr>
              <a:t>.</a:t>
            </a:r>
            <a:r>
              <a:rPr lang="ru-RU">
                <a:solidFill>
                  <a:srgbClr val="e46c0a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36" name="CustomShape 6"/>
          <p:cNvSpPr/>
          <p:nvPr/>
        </p:nvSpPr>
        <p:spPr>
          <a:xfrm flipH="1" rot="5400000">
            <a:off x="413640" y="4515840"/>
            <a:ext cx="2186280" cy="1728000"/>
          </a:xfrm>
          <a:prstGeom prst="bentConnector2">
            <a:avLst/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pic>
        <p:nvPicPr>
          <p:cNvPr descr="" id="13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00" y="4653000"/>
            <a:ext cx="3888000" cy="1114200"/>
          </a:xfrm>
          <a:prstGeom prst="rect">
            <a:avLst/>
          </a:prstGeom>
          <a:ln w="9360">
            <a:solidFill>
              <a:srgbClr val="e46c0a"/>
            </a:solidFill>
            <a:miter/>
          </a:ln>
        </p:spPr>
      </p:pic>
      <p:sp>
        <p:nvSpPr>
          <p:cNvPr id="138" name="CustomShape 7"/>
          <p:cNvSpPr/>
          <p:nvPr/>
        </p:nvSpPr>
        <p:spPr>
          <a:xfrm>
            <a:off x="3852000" y="4797000"/>
            <a:ext cx="1151640" cy="791640"/>
          </a:xfrm>
          <a:prstGeom prst="bentConnector3">
            <a:avLst>
              <a:gd fmla="val 50000" name="adj1"/>
            </a:avLst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39" name="CustomShape 8"/>
          <p:cNvSpPr/>
          <p:nvPr/>
        </p:nvSpPr>
        <p:spPr>
          <a:xfrm flipV="1">
            <a:off x="4644000" y="5767200"/>
            <a:ext cx="2376000" cy="829440"/>
          </a:xfrm>
          <a:prstGeom prst="bentConnector2">
            <a:avLst/>
          </a:prstGeom>
          <a:noFill/>
          <a:ln w="3168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004000" y="0"/>
            <a:ext cx="4139640" cy="332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Регистрация. Этап 4. Подтверждение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467640" y="476640"/>
            <a:ext cx="8424720" cy="5976360"/>
          </a:xfrm>
          <a:prstGeom prst="rect">
            <a:avLst/>
          </a:prstGeom>
          <a:solidFill>
            <a:srgbClr val="f2f2f2"/>
          </a:solidFill>
          <a:ln w="25560">
            <a:solidFill>
              <a:srgbClr val="e46c0a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Практический моментально, на e-mail пользователя, указанный при регистрации поступает письмо, содержащее в себе ссылку, по которой нужно перейти для подтверждения регистрации.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Письмо приходит от отправителя </a:t>
            </a:r>
            <a:r>
              <a:rPr b="1" lang="ru-RU" sz="2000">
                <a:solidFill>
                  <a:srgbClr val="984807"/>
                </a:solidFill>
                <a:latin typeface="Calibri"/>
              </a:rPr>
              <a:t>noreply@biblio-online.ru 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с темой </a:t>
            </a:r>
            <a:r>
              <a:rPr b="1" lang="ru-RU" sz="2000">
                <a:solidFill>
                  <a:srgbClr val="984807"/>
                </a:solidFill>
                <a:latin typeface="Calibri"/>
              </a:rPr>
              <a:t>«Просьба подтвердить регистрацию в ЭБС ЮРАЙТ</a:t>
            </a:r>
            <a:r>
              <a:rPr b="1" lang="ru-RU" sz="2000">
                <a:solidFill>
                  <a:srgbClr val="e46c0a"/>
                </a:solidFill>
                <a:latin typeface="Calibri"/>
              </a:rPr>
              <a:t>» и содержит следующий текст: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984807"/>
                </a:solidFill>
                <a:latin typeface="Calibri"/>
              </a:rPr>
              <a:t>«Для завершения процедуры регистрации в ЭБС ЮРАЙТ просим Вас перейти по ссылке…..   </a:t>
            </a:r>
            <a:r>
              <a:rPr b="1" lang="ru-RU" sz="2000" u="sng">
                <a:solidFill>
                  <a:srgbClr val="984807"/>
                </a:solidFill>
                <a:latin typeface="Calibri"/>
              </a:rPr>
              <a:t>ССЫЛКА</a:t>
            </a:r>
            <a:r>
              <a:rPr b="1" lang="ru-RU" sz="2000">
                <a:solidFill>
                  <a:srgbClr val="984807"/>
                </a:solidFill>
                <a:latin typeface="Calibri"/>
              </a:rPr>
              <a:t>
</a:t>
            </a:r>
            <a:r>
              <a:rPr b="1" lang="ru-RU" sz="2000">
                <a:solidFill>
                  <a:srgbClr val="984807"/>
                </a:solidFill>
                <a:latin typeface="Calibri"/>
              </a:rPr>
              <a:t>Просим Вас пройти процедуру подтверждения регистрации в течение 3-х дней»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Если Вы зашли в Ваш почтовый клиент и не видите письма, в папке «входящие», просим Вас проверить папки «спам» или «нежелательная почта».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e46c0a"/>
                </a:solidFill>
                <a:latin typeface="Calibri"/>
              </a:rPr>
              <a:t>Если Вы не пройдете по ссылке в трехдневный срок с момента регистрации, Ваша учетная запись останется не подтвержденной и будет удалена, а следовательно процедуру регистрации придется проходить повторно.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